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90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104F2-3F53-44A9-944B-C161083943C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6DC7-83FC-4E65-AFC0-CF971F604E0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990110"/>
            <a:ext cx="9144000" cy="2387600"/>
          </a:xfrm>
        </p:spPr>
        <p:txBody>
          <a:bodyPr>
            <a:norm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Анализ дефектов при получении и транспортировки компонентов из экспедиции ГБУЗ ЯО «Областная станции переливания крови» в ЛПУ Ярославской области.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noFill/>
              </a:ln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0" y="34833"/>
            <a:ext cx="2627087" cy="262708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3114"/>
            <a:ext cx="10515600" cy="5691772"/>
          </a:xfrm>
        </p:spPr>
        <p:txBody>
          <a:bodyPr>
            <a:normAutofit/>
          </a:bodyPr>
          <a:lstStyle/>
          <a:p>
            <a:pPr marL="0" indent="354330" algn="just">
              <a:buNone/>
            </a:pPr>
            <a:r>
              <a:rPr lang="ru-RU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еотъемлемой частью безопасной трансфузии является не только правильная заготовка, хранение крови и её компонентов, но и транспортировка в ЛПУ. </a:t>
            </a:r>
            <a:endParaRPr lang="ru-RU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роведя анализ заявок, поступающих к нам в экспедицию, мы выяснили, что не всегда они оформлены правильно: </a:t>
            </a:r>
            <a:endParaRPr lang="en-US" sz="20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е указано ФИО ответственного за переливание врача.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е указан его телефон для связи и уточнения информации по компонентам.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Название компонента и количество может быть написано не разборчиво.</a:t>
            </a:r>
            <a:endParaRPr lang="ru-RU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Если есть пометка </a:t>
            </a:r>
            <a:r>
              <a:rPr lang="en-US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cito</a:t>
            </a: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то это должно быть объективно.</a:t>
            </a:r>
            <a:endParaRPr lang="en-US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ü"/>
            </a:pPr>
            <a:endParaRPr lang="ru-RU" sz="20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 связи с этим, хочу напомнить вам о выходе новой формы заявки на донорскую кровь и её компоненты, опубликована она в приложении N 10 к приказу Минздрава РФ от 27.10.2020 N 1157н«Порядок заполнения унифицированной формы медицинской документации N421/1у» и называется "Сводная заявка на донорскую кровь и ее компоненты для клинического использования".	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noFill/>
              </a:ln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537101"/>
            <a:ext cx="10515600" cy="69231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СВОДНАЯ ЗАЯВКА НА ДОНОРСКУЮ КРОВЬ И ЕЁ КОМПОНЕНТЫ </a:t>
            </a:r>
            <a:b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</a:br>
            <a:r>
              <a:rPr lang="en-US" sz="1800" b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ДЛЯ КЛИНИЧЕСКОГО ИСПОЛЬЗОВАНИЯ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423281"/>
            <a:ext cx="10515600" cy="26836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Наименование и  контактный  телефон медицинской организации, осуществляющей клиническое использование донорской крови и (или)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её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компонентов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_____________________________________________________________________________________</a:t>
            </a:r>
            <a:endParaRPr lang="en-US" sz="1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Наименование и контактный телефон медицинской организации, осуществляющей заготовку донорской крови и (или) её компонентов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1800" dirty="0">
                <a:latin typeface="Times New Roman" panose="02020603050405020304" pitchFamily="18" charset="0"/>
                <a:ea typeface="SimSun" panose="02010600030101010101" pitchFamily="2" charset="-122"/>
              </a:rPr>
              <a:t>_____________________________________________________________________________________</a:t>
            </a:r>
            <a:endParaRPr lang="en-US" sz="1800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Дата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подачи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сводной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заявки</a:t>
            </a:r>
            <a:r>
              <a:rPr lang="en-US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_____________________________________________________________</a:t>
            </a:r>
            <a:endParaRPr lang="en-US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032102" y="970287"/>
            <a:ext cx="33216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Медицинская документация </a:t>
            </a:r>
            <a:endParaRPr lang="ru-RU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Форма № 421/1у</a:t>
            </a:r>
            <a:endParaRPr lang="ru-RU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утверждена приказом МЗ РФ</a:t>
            </a:r>
            <a:endParaRPr lang="ru-RU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от</a:t>
            </a:r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27 </a:t>
            </a:r>
            <a:r>
              <a:rPr lang="en-US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октября</a:t>
            </a:r>
            <a:r>
              <a:rPr lang="en-US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2020 г. № 1157н</a:t>
            </a:r>
            <a:r>
              <a:rPr lang="en-US" u="sng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noFill/>
              </a:ln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2"/>
          <p:cNvGraphicFramePr>
            <a:graphicFrameLocks noGrp="1"/>
          </p:cNvGraphicFramePr>
          <p:nvPr>
            <p:ph idx="1"/>
          </p:nvPr>
        </p:nvGraphicFramePr>
        <p:xfrm>
          <a:off x="443983" y="821094"/>
          <a:ext cx="11304034" cy="43107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717"/>
                <a:gridCol w="562627"/>
                <a:gridCol w="419878"/>
                <a:gridCol w="653143"/>
                <a:gridCol w="1398815"/>
                <a:gridCol w="401217"/>
                <a:gridCol w="830424"/>
                <a:gridCol w="1827799"/>
                <a:gridCol w="943393"/>
                <a:gridCol w="653919"/>
                <a:gridCol w="1045029"/>
                <a:gridCol w="2034073"/>
              </a:tblGrid>
              <a:tr h="826592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r>
                        <a:rPr lang="en-US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крови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АВ0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Резус-принадлежность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Антигены эритроцитов С, с, Е, е,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компонента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донорской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крови</a:t>
                      </a:r>
                      <a:endParaRPr lang="ru-RU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мл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Необходимость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индивидуального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подбора (да/нет)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 проведения индивидуального подбора компонентов крови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220477"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Фамилия, имя, отчество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(при наличии),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дата рождения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 диагноз реципиента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Группа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крови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АВ0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реципиента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Резус-принадлежность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реципиента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Антигены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эритроцитов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С, с, Е, е, 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ru-RU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реципиента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Показания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для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индивидуального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подбора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34927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64288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76729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233186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443983" y="5131837"/>
            <a:ext cx="113040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Заведующий</a:t>
            </a: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трансфузиологическим</a:t>
            </a:r>
            <a:r>
              <a:rPr lang="ru-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кабинетов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369339" y="5397105"/>
            <a:ext cx="1580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(отделением)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316825" y="5131837"/>
            <a:ext cx="2099387" cy="694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(подпись)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416212" y="5085670"/>
            <a:ext cx="3275821" cy="786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(фамилия, имя, отчество)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noFill/>
              </a:ln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0105"/>
            <a:ext cx="10515600" cy="618277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Донорскую кровь и её компоненты в экспедиции должен </a:t>
            </a:r>
            <a: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уполномоченный работник ЛПУ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который имеет разовую доверенность из лечебного учреждения или доверенность выданную сроком на 3 мес., сводную заявку и удостоверение личности.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Транспортировка компонентов крови, занимающая более 30 мин. должна осуществляться </a:t>
            </a:r>
            <a: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 термоизоляционных контейнерах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 Загрузка должна осуществляться аккуратно, без встряхивания и ударов. Укладка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гемаконов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должна исключить возможность механического повреждения. При наличии в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термоконтейнере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хладоэлементов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их необходимо отделить от компонентов крови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термоупаковочной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прокладкой.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Температурный контроль проводится в начале и конце транспортировки по прибытии в ЛПУ, если компонент в пути более 30мин. Наличие термометра в контейнере обязательно.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Транспортировка менее 30 мин. может производиться с использованием </a:t>
            </a:r>
            <a:r>
              <a:rPr lang="ru-RU" sz="22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транспортных контейнеров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, обеспечивающих достаточную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изотермичность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Условия транспортировки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эритроцитсодержащих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компонентов должны гарантировать, что температура внутри транспортного контейнера не поднимется выше +10 С.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noFill/>
              </a:ln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7829"/>
            <a:ext cx="10515600" cy="558913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 транспортировке тромбоцитов рекомендованная температура +20+24С и  допускается транспортировка без перемешивания до 24ч.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Если они не предназначены для немедленного лечебного применения, то в ЛПУ они должны быть перенесены на хранение в </a:t>
            </a:r>
            <a:r>
              <a:rPr lang="ru-RU" sz="2200" dirty="0" err="1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тромбомиксер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При транспортировке СЗП и криопреципитата температура хранения не должна подниматься выше -18С. Если компонент не будет использован немедленно, необходимо поместить его на хранение в температуру -25С и ниже.</a:t>
            </a:r>
            <a:endParaRPr lang="ru-RU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В каждом контейнере должен быть термометр и должна производиться запись </a:t>
            </a:r>
            <a:r>
              <a:rPr lang="en-US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 </a:t>
            </a:r>
            <a:r>
              <a:rPr lang="ru-RU" sz="2200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режима в журнал произвольной формы, в начале и в конце транспортировки.</a:t>
            </a:r>
            <a:endParaRPr lang="en-US" sz="22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40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u="sng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Необходимо бережно относиться к компонентам крови, беречь их от ударов, перевёртывания, перегрева, а клеточные компоненты от замораживания!</a:t>
            </a:r>
            <a:endParaRPr lang="ru-RU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noFill/>
              </a:ln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95739"/>
            <a:ext cx="10515600" cy="52812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Использованные материалы:</a:t>
            </a:r>
            <a:endParaRPr lang="ru-RU" sz="2400" i="1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22 июня 2019 г.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797 "Об утверждении Правил заготовки, хранения, транспортировки и клинического использования донорской крови и ее компонентов и о признании утратившими силу некоторых актов Правительства Российской Федерации“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Российской Федерации от 28.10.2020 № 1166н "Об утверждении порядка прохождения донорами медицинского обследования и перечня медицинских противопоказаний (временных и постоянных) для сдачи крови и (или) ее компонентов и сроков отвода, которому подлежит лицо при наличии временных медицинских показаний, от донорства крови и (или) ее компонентов".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Минздрава РФ от 27.10.2020 N 1157н – Об утверждении унифицированных форм медицинской документации, в том числе в форме электронных документов, связанных с донорством крови и (или) ее компонентов и клиническим использованием донорской крови и (или) ее компонентов, и порядков их заполнения – Действующая первая редакция – Зарегистрировано в Минюсте РФ 02.12.2020 N 61216 – Начало действия документа 01.01.2021 – Окончание действия документа 31.12.2026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38100">
                <a:noFill/>
              </a:ln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1">
            <a:alphaModFix amt="86000"/>
            <a:lum/>
          </a:blip>
          <a:srcRect/>
          <a:stretch>
            <a:fillRect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520" y="284480"/>
            <a:ext cx="57658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5610</Words>
  <Application>WPS Presentation</Application>
  <PresentationFormat>Широкоэкранный</PresentationFormat>
  <Paragraphs>148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Тема Office</vt:lpstr>
      <vt:lpstr>Анализ дефектов при получении и транспортировки компонентов из экспедиции ГБУЗ ЯО «Областная станции переливания крови» в ЛПУ Ярославской области.</vt:lpstr>
      <vt:lpstr>PowerPoint 演示文稿</vt:lpstr>
      <vt:lpstr>СВОДНАЯ ЗАЯВКА НА ДОНОРСКУЮ КРОВЬ И ЕЁ КОМПОНЕНТЫ  ДЛЯ КЛИНИЧЕСКОГО ИСПОЛЬЗОВАНИЯ</vt:lpstr>
      <vt:lpstr>PowerPoint 演示文稿</vt:lpstr>
      <vt:lpstr>PowerPoint 演示文稿</vt:lpstr>
      <vt:lpstr>PowerPoint 演示文稿</vt:lpstr>
      <vt:lpstr>PowerPoint 演示文稿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дефектов при получении и транспортировки компонентов из экспедиции ГБУЗ ЯО «Областная станции переливания крови» в ЛПУ Ярославской области.</dc:title>
  <dc:creator>Егор</dc:creator>
  <cp:lastModifiedBy>User</cp:lastModifiedBy>
  <cp:revision>18</cp:revision>
  <dcterms:created xsi:type="dcterms:W3CDTF">2021-02-18T11:53:00Z</dcterms:created>
  <dcterms:modified xsi:type="dcterms:W3CDTF">2021-02-18T16:37:46Z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1049-11.2.0.9984</vt:lpwstr>
  </property>
</Properties>
</file>