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5" r:id="rId3"/>
    <p:sldId id="266" r:id="rId4"/>
    <p:sldId id="261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618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0CBE-30E5-41BB-A3CA-996374B55FA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E7704-C12C-47E8-97EF-8D014EB4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9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55973" y="908720"/>
            <a:ext cx="7772400" cy="11521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 smtClean="0"/>
              <a:t>МЗ РФ Приказ №</a:t>
            </a:r>
            <a:r>
              <a:rPr lang="en-US" sz="3500" b="1" dirty="0" smtClean="0"/>
              <a:t> 1129</a:t>
            </a:r>
            <a:r>
              <a:rPr lang="ru-RU" sz="3500" b="1" dirty="0" smtClean="0"/>
              <a:t>н</a:t>
            </a:r>
            <a:br>
              <a:rPr lang="ru-RU" sz="3500" b="1" dirty="0" smtClean="0"/>
            </a:br>
            <a:r>
              <a:rPr lang="ru-RU" sz="3500" b="1" dirty="0" smtClean="0"/>
              <a:t> 20.10.2020 </a:t>
            </a:r>
            <a:endParaRPr lang="ru-RU" sz="35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6491" y="2204864"/>
            <a:ext cx="8568952" cy="30963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3000" b="1">
                <a:solidFill>
                  <a:schemeClr val="tx2">
                    <a:lumMod val="75000"/>
                  </a:schemeClr>
                </a:solidFill>
              </a:rPr>
              <a:t>Об </a:t>
            </a:r>
            <a:r>
              <a:rPr lang="ru-RU" sz="3000" b="1" smtClean="0">
                <a:solidFill>
                  <a:schemeClr val="tx2">
                    <a:lumMod val="75000"/>
                  </a:schemeClr>
                </a:solidFill>
              </a:rPr>
              <a:t>утверждении Правил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проведения обязательного медицинского освидетельствования на выявление вируса иммунодефицита человека (ВИЧ-инфекции)»</a:t>
            </a:r>
          </a:p>
          <a:p>
            <a:pPr marL="0" indent="0">
              <a:buNone/>
            </a:pPr>
            <a:endParaRPr lang="ru-RU" sz="2600" b="1" dirty="0" smtClean="0"/>
          </a:p>
          <a:p>
            <a:pPr marL="0" indent="0">
              <a:buNone/>
            </a:pPr>
            <a:endParaRPr lang="ru-RU" sz="2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5733256"/>
            <a:ext cx="861392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Настоящий приказ вступает в силу с 1 января 2021 г. и действует до 1 января 2027 г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0442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Общие положения</a:t>
            </a:r>
            <a:endParaRPr lang="ru-RU" sz="36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600200"/>
            <a:ext cx="843528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smtClean="0"/>
              <a:t>Обязательному медицинскому освидетельствованию подлежат: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/>
              <a:t>доноры крови и ее компонентов, биологических жидкостей, органов и тканей;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/>
              <a:t>работники отдельных  профессий, производств, предприятий, учреждений и организаций (Приложение к приказу Министерства труда и социальной защиты РФ  от 11.12.2020 </a:t>
            </a:r>
            <a:r>
              <a:rPr lang="en-US" sz="1800" dirty="0" smtClean="0"/>
              <a:t>N885</a:t>
            </a:r>
            <a:r>
              <a:rPr lang="ru-RU" sz="1800" dirty="0" smtClean="0"/>
              <a:t>н).</a:t>
            </a:r>
          </a:p>
          <a:p>
            <a:pPr algn="just"/>
            <a:r>
              <a:rPr lang="ru-RU" sz="1800" dirty="0" smtClean="0"/>
              <a:t>Освидетельствование проводится в медицинских организациях  государственной и муниципальной систем здравоохранения. </a:t>
            </a:r>
          </a:p>
          <a:p>
            <a:pPr algn="just"/>
            <a:r>
              <a:rPr lang="ru-RU" sz="1800" dirty="0" smtClean="0"/>
              <a:t>Условие - информированное добровольное согласие на медицинское вмешательство.</a:t>
            </a:r>
          </a:p>
          <a:p>
            <a:pPr algn="just"/>
            <a:r>
              <a:rPr lang="ru-RU" sz="1800" dirty="0" smtClean="0"/>
              <a:t>Право на повторное обследование, независимо от времени предыдущего освидетельствования.</a:t>
            </a:r>
          </a:p>
          <a:p>
            <a:pPr algn="just"/>
            <a:r>
              <a:rPr lang="ru-RU" sz="1800" dirty="0" smtClean="0"/>
              <a:t>Программа государственных гарантий бесплатного оказания гражданам медицинской помощи.</a:t>
            </a:r>
          </a:p>
          <a:p>
            <a:pPr algn="just"/>
            <a:r>
              <a:rPr lang="ru-RU" sz="1800" dirty="0" smtClean="0"/>
              <a:t>Сведения медицинского освидетельствования составляют врачебную тайну.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8731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Обязательное медицинское освидетельствование. </a:t>
            </a:r>
          </a:p>
          <a:p>
            <a:pPr algn="ctr"/>
            <a:r>
              <a:rPr lang="ru-RU" b="1" dirty="0"/>
              <a:t>1. Лабораторная диагностика ВИЧ-инфекции: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906979"/>
            <a:ext cx="3096344" cy="72182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chemeClr val="tx1"/>
                </a:solidFill>
              </a:rPr>
              <a:t>Скрининг </a:t>
            </a:r>
          </a:p>
          <a:p>
            <a:pPr algn="ctr"/>
            <a:r>
              <a:rPr lang="ru-RU" sz="1350" b="1" dirty="0" smtClean="0">
                <a:solidFill>
                  <a:schemeClr val="tx1"/>
                </a:solidFill>
              </a:rPr>
              <a:t>ИФА/ИХЛА а/т ВИЧ 1, 2 + </a:t>
            </a:r>
          </a:p>
          <a:p>
            <a:pPr algn="ctr"/>
            <a:r>
              <a:rPr lang="ru-RU" sz="1350" b="1" dirty="0" smtClean="0">
                <a:solidFill>
                  <a:schemeClr val="tx1"/>
                </a:solidFill>
              </a:rPr>
              <a:t>а/г р25/24 ВИЧ</a:t>
            </a:r>
            <a:endParaRPr lang="ru-RU" sz="135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59397"/>
            <a:ext cx="3699868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Отрицательный результат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7" y="1770038"/>
            <a:ext cx="3722636" cy="3493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Положительный результат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1" y="2383657"/>
            <a:ext cx="28803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ПЦР РНК ВИЧ 1, 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6045" y="2974211"/>
            <a:ext cx="1847947" cy="34860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Отрицательный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3" y="3589476"/>
            <a:ext cx="189448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Компоненты </a:t>
            </a:r>
            <a:r>
              <a:rPr lang="ru-RU" sz="1300" dirty="0">
                <a:solidFill>
                  <a:schemeClr val="tx1"/>
                </a:solidFill>
              </a:rPr>
              <a:t>пригодны для клинического использования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3581553"/>
            <a:ext cx="1872208" cy="5839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Повтор 2 раза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9751" y="2974212"/>
            <a:ext cx="1872209" cy="34860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Положительный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7" y="4414095"/>
            <a:ext cx="1629677" cy="3856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Отрицательный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1382" y="4423163"/>
            <a:ext cx="1591112" cy="3766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Положительный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49681" y="5007618"/>
            <a:ext cx="1683643" cy="7848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Компоненты пригодны для клинического использования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66368" y="5020491"/>
            <a:ext cx="1603202" cy="7719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ПТ на маркеры ВИЧ донор – постоянный </a:t>
            </a:r>
            <a:r>
              <a:rPr lang="ru-RU" sz="1200" b="1" dirty="0" smtClean="0">
                <a:solidFill>
                  <a:schemeClr val="tx1"/>
                </a:solidFill>
              </a:rPr>
              <a:t>мед. </a:t>
            </a:r>
            <a:r>
              <a:rPr lang="ru-RU" sz="1200" b="1" dirty="0" smtClean="0">
                <a:solidFill>
                  <a:schemeClr val="tx1"/>
                </a:solidFill>
              </a:rPr>
              <a:t>отвод, все компоненты в брак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877272"/>
            <a:ext cx="878497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• </a:t>
            </a:r>
            <a:r>
              <a:rPr lang="ru-RU" sz="1200" b="1" dirty="0" err="1" smtClean="0"/>
              <a:t>п.п</a:t>
            </a:r>
            <a:r>
              <a:rPr lang="ru-RU" sz="1200" b="1" dirty="0" smtClean="0"/>
              <a:t>. 33, 37 – Постановления Правительства РФ № 797 от 22.06.2019 г. «Об утверждении правил заготовки, хранения, транспортировки и клинического использования донорской крови и её компонентов»;</a:t>
            </a:r>
          </a:p>
          <a:p>
            <a:pPr algn="just"/>
            <a:r>
              <a:rPr lang="ru-RU" sz="1200" b="1" dirty="0" smtClean="0"/>
              <a:t>• </a:t>
            </a:r>
            <a:r>
              <a:rPr lang="ru-RU" sz="1200" b="1" dirty="0" err="1" smtClean="0"/>
              <a:t>п.п</a:t>
            </a:r>
            <a:r>
              <a:rPr lang="ru-RU" sz="1200" b="1" dirty="0" smtClean="0"/>
              <a:t>. 12-16, 20-25 приложения № 4 к Порядку прохождения донорами медицинского обследования. Утв. приказом МЗ России </a:t>
            </a:r>
            <a:br>
              <a:rPr lang="ru-RU" sz="1200" b="1" dirty="0" smtClean="0"/>
            </a:br>
            <a:r>
              <a:rPr lang="ru-RU" sz="1200" b="1" dirty="0" smtClean="0"/>
              <a:t>№ 1166н от 28.10.2020 г. Порядок исследования образцов крови донора. 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2376539"/>
            <a:ext cx="28803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Повтор 2 раза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07048" y="2969428"/>
            <a:ext cx="1493143" cy="45101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Отрицательный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02449" y="2981194"/>
            <a:ext cx="1929991" cy="46496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Два положит./</a:t>
            </a:r>
            <a:r>
              <a:rPr lang="ru-RU" sz="1300" dirty="0" err="1" smtClean="0">
                <a:solidFill>
                  <a:schemeClr val="tx1"/>
                </a:solidFill>
              </a:rPr>
              <a:t>сомнит</a:t>
            </a:r>
            <a:r>
              <a:rPr lang="ru-RU" sz="13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58655" y="3695918"/>
            <a:ext cx="1535037" cy="5887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ПЦР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РНК ВИЧ 1, 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602449" y="3695918"/>
            <a:ext cx="1929991" cy="5887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ПТ на маркеры ВИЧ, донор – постоянный медицинский отвод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87564" y="4515022"/>
            <a:ext cx="1929991" cy="34860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Отрицательный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результат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40242" y="5124373"/>
            <a:ext cx="2160240" cy="5642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Донор </a:t>
            </a:r>
            <a:r>
              <a:rPr lang="ru-RU" sz="1300" dirty="0">
                <a:solidFill>
                  <a:schemeClr val="tx1"/>
                </a:solidFill>
              </a:rPr>
              <a:t>– временный МО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120 </a:t>
            </a:r>
            <a:r>
              <a:rPr lang="ru-RU" sz="1300" dirty="0" err="1">
                <a:solidFill>
                  <a:schemeClr val="tx1"/>
                </a:solidFill>
              </a:rPr>
              <a:t>к.д</a:t>
            </a:r>
            <a:r>
              <a:rPr lang="ru-RU" sz="1300" dirty="0">
                <a:solidFill>
                  <a:schemeClr val="tx1"/>
                </a:solidFill>
              </a:rPr>
              <a:t>., кровь данной донации – в </a:t>
            </a:r>
            <a:r>
              <a:rPr lang="ru-RU" sz="1300" dirty="0" smtClean="0">
                <a:solidFill>
                  <a:schemeClr val="tx1"/>
                </a:solidFill>
              </a:rPr>
              <a:t>брак</a:t>
            </a:r>
            <a:endParaRPr lang="ru-RU" sz="1300" dirty="0">
              <a:solidFill>
                <a:schemeClr val="tx1"/>
              </a:solidFill>
            </a:endParaRPr>
          </a:p>
          <a:p>
            <a:pPr algn="ct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3" name="Стрелка углом вверх 22"/>
          <p:cNvSpPr/>
          <p:nvPr/>
        </p:nvSpPr>
        <p:spPr>
          <a:xfrm rot="10800000">
            <a:off x="1835696" y="1142299"/>
            <a:ext cx="1008112" cy="491512"/>
          </a:xfrm>
          <a:prstGeom prst="bentUpArrow">
            <a:avLst>
              <a:gd name="adj1" fmla="val 8465"/>
              <a:gd name="adj2" fmla="val 15906"/>
              <a:gd name="adj3" fmla="val 15079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углом вверх 23"/>
          <p:cNvSpPr/>
          <p:nvPr/>
        </p:nvSpPr>
        <p:spPr>
          <a:xfrm rot="10800000" flipH="1">
            <a:off x="6047504" y="1161406"/>
            <a:ext cx="1080120" cy="472406"/>
          </a:xfrm>
          <a:prstGeom prst="bentUpArrow">
            <a:avLst>
              <a:gd name="adj1" fmla="val 8465"/>
              <a:gd name="adj2" fmla="val 15906"/>
              <a:gd name="adj3" fmla="val 15079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845840" y="2167633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983607" y="2167633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955897" y="2780928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57870" y="2780928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423427" y="2780928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551408" y="2780928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553619" y="3487290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960137" y="3374154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448354" y="3495674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448354" y="4304501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7448352" y="4935610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957869" y="3375163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2521892" y="4212701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3738067" y="4211902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2119493" y="4817665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3923952" y="4818007"/>
            <a:ext cx="144017" cy="14401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Обязательное медицинское освидетельствование.</a:t>
            </a:r>
            <a:br>
              <a:rPr lang="ru-RU" sz="2400" b="1" dirty="0" smtClean="0"/>
            </a:br>
            <a:r>
              <a:rPr lang="ru-RU" sz="2000" b="1" dirty="0" smtClean="0"/>
              <a:t>2. </a:t>
            </a:r>
            <a:r>
              <a:rPr lang="ru-RU" sz="2000" b="1" dirty="0" err="1" smtClean="0"/>
              <a:t>Дотестовое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послетестовое</a:t>
            </a:r>
            <a:r>
              <a:rPr lang="ru-RU" sz="2000" b="1" dirty="0" smtClean="0"/>
              <a:t> консультирование </a:t>
            </a:r>
            <a:r>
              <a:rPr lang="ru-RU" sz="2000" b="1" dirty="0" err="1" smtClean="0"/>
              <a:t>освидетельствуемого</a:t>
            </a:r>
            <a:r>
              <a:rPr lang="ru-RU" sz="2000" b="1" dirty="0" smtClean="0"/>
              <a:t> по вопросам профилактики ВИЧ-инфекции</a:t>
            </a:r>
            <a:endParaRPr lang="ru-RU" sz="20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1520" y="1600200"/>
            <a:ext cx="8640960" cy="49251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/>
              <a:t>Факт консультации фиксируется в медицинской документации.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Медицинский работник с высшим или средним профессиональным образованием.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Пути передачи, способы защиты от заражения, услуги по профилактике ВИЧ-инфекции, виды помощи для инфицированных.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Информация о положительном результате тестирования на ВИЧ-инфекцию – в центр профилактики и борьбы со СПИД в субъекте РФ.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800" dirty="0" err="1" smtClean="0"/>
              <a:t>Освидетельствуемый</a:t>
            </a:r>
            <a:r>
              <a:rPr lang="ru-RU" sz="1800" dirty="0" smtClean="0"/>
              <a:t> с положительным и неопределенным результатом на ВИЧ-инфекцию, на основании направления, обращается в центр СПИД в субъекте РФ.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Копия бланка направления с подписью специалиста медицинской организации и подписью </a:t>
            </a:r>
            <a:r>
              <a:rPr lang="ru-RU" sz="1800" dirty="0" err="1" smtClean="0"/>
              <a:t>освидетельствуемого</a:t>
            </a:r>
            <a:r>
              <a:rPr lang="ru-RU" sz="1800" dirty="0" smtClean="0"/>
              <a:t> о его получении включается в медицинскую документацию.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132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74638"/>
            <a:ext cx="836327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/>
              <a:t>Обязательное медицинское освидетельствование.  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1800" b="1" smtClean="0"/>
              <a:t>3. Выдача официального документа о наличии или об отсутствии ВИЧ-инфекции</a:t>
            </a:r>
            <a:endParaRPr lang="ru-RU" sz="18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22201" y="1916832"/>
            <a:ext cx="8229600" cy="38450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Заключение на бумажном носителе о наличии/отсутствии </a:t>
            </a:r>
            <a:br>
              <a:rPr lang="ru-RU" sz="2000" dirty="0" smtClean="0"/>
            </a:br>
            <a:r>
              <a:rPr lang="ru-RU" sz="2000" dirty="0" smtClean="0"/>
              <a:t>ВИЧ-инфекции:</a:t>
            </a:r>
          </a:p>
          <a:p>
            <a:pPr algn="just"/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Наименование МО, проводившей освидетельствование.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Данные </a:t>
            </a:r>
            <a:r>
              <a:rPr lang="ru-RU" sz="2000" dirty="0" err="1" smtClean="0"/>
              <a:t>освидетельствуемого</a:t>
            </a:r>
            <a:r>
              <a:rPr lang="ru-RU" sz="2000" dirty="0" smtClean="0"/>
              <a:t>   (Ф.И.О., дата рождения, адрес постоянной /временной регистрации/фактического проживания, гражданство, паспортные данные, код контингента).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Тест-системы: наименование, срок годности, серия, результаты исследований.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963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406</Words>
  <Application>Microsoft Office PowerPoint</Application>
  <PresentationFormat>Экран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 Шлыкова</dc:creator>
  <cp:lastModifiedBy>Шлыкова</cp:lastModifiedBy>
  <cp:revision>73</cp:revision>
  <cp:lastPrinted>2021-02-03T13:18:29Z</cp:lastPrinted>
  <dcterms:created xsi:type="dcterms:W3CDTF">2021-02-03T12:15:34Z</dcterms:created>
  <dcterms:modified xsi:type="dcterms:W3CDTF">2021-02-18T12:22:27Z</dcterms:modified>
</cp:coreProperties>
</file>