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429" r:id="rId2"/>
    <p:sldId id="430" r:id="rId3"/>
    <p:sldId id="431" r:id="rId4"/>
    <p:sldId id="346" r:id="rId5"/>
    <p:sldId id="432" r:id="rId6"/>
    <p:sldId id="433" r:id="rId7"/>
    <p:sldId id="434" r:id="rId8"/>
    <p:sldId id="439" r:id="rId9"/>
    <p:sldId id="436" r:id="rId10"/>
    <p:sldId id="437" r:id="rId11"/>
    <p:sldId id="43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28A165-505D-42EF-B552-9FE16BC3C515}">
          <p14:sldIdLst>
            <p14:sldId id="429"/>
            <p14:sldId id="430"/>
            <p14:sldId id="431"/>
            <p14:sldId id="346"/>
            <p14:sldId id="432"/>
            <p14:sldId id="433"/>
            <p14:sldId id="434"/>
            <p14:sldId id="439"/>
            <p14:sldId id="436"/>
            <p14:sldId id="437"/>
            <p14:sldId id="4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EC949A"/>
    <a:srgbClr val="C1E2FB"/>
    <a:srgbClr val="46DEF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9137" autoAdjust="0"/>
  </p:normalViewPr>
  <p:slideViewPr>
    <p:cSldViewPr>
      <p:cViewPr>
        <p:scale>
          <a:sx n="100" d="100"/>
          <a:sy n="100" d="100"/>
        </p:scale>
        <p:origin x="-50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C064B-9834-489C-80A6-1AB4F18745E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9EED-1004-4A4B-977F-B53B96E48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5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Основные положения приказа Минздрава России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от 28.10.2020 года № 1166н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компонентов».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r"/>
            <a:r>
              <a:rPr lang="ru-RU" b="1" dirty="0" smtClean="0"/>
              <a:t>ГБУЗ ЯО «Областная станция </a:t>
            </a:r>
          </a:p>
          <a:p>
            <a:pPr algn="r"/>
            <a:r>
              <a:rPr lang="ru-RU" b="1" dirty="0" smtClean="0"/>
              <a:t>переливания крови»</a:t>
            </a:r>
          </a:p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Заведующая отделом </a:t>
            </a:r>
          </a:p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комплектования донорских кадров</a:t>
            </a:r>
          </a:p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Логинова Л.А</a:t>
            </a:r>
            <a:endParaRPr lang="ru-RU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Server\Документы\_Общие документы\Логинова\Достоверно о донорстве\MSbE7GReS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68877" cy="57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Server\Документы\_Общие документы\Логинова\Достоверно о донорстве\AFc8955_f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0" y="371500"/>
            <a:ext cx="4181608" cy="57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3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\Документы\_Общие документы\Логинова\Достоверно о донорстве\a1pPe5SjH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816424" cy="55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\\Server\Документы\_Общие документы\Логинова\Достоверно о донорстве\UAd3miPY4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2448" cy="55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56268"/>
              </p:ext>
            </p:extLst>
          </p:nvPr>
        </p:nvGraphicFramePr>
        <p:xfrm>
          <a:off x="755576" y="548680"/>
          <a:ext cx="7416824" cy="5902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528"/>
                <a:gridCol w="2808148"/>
                <a:gridCol w="2808148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донорства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Периодичность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Лабораторные исследования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</a:tr>
              <a:tr h="483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Безвозмездная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r>
                        <a:rPr lang="ru-RU" sz="1400" dirty="0">
                          <a:effectLst/>
                        </a:rPr>
                        <a:t> крови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Каждая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 </a:t>
                      </a:r>
                      <a:r>
                        <a:rPr lang="en-US" sz="1600" dirty="0" err="1">
                          <a:effectLst/>
                        </a:rPr>
                        <a:t>Kell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  <a:tr h="6445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Безвозмездная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r>
                        <a:rPr lang="ru-RU" sz="1400" dirty="0">
                          <a:effectLst/>
                        </a:rPr>
                        <a:t> плазмы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Первичное обращение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Переход с другого вида донорства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 </a:t>
                      </a:r>
                      <a:r>
                        <a:rPr lang="en-US" sz="1600" dirty="0" err="1">
                          <a:effectLst/>
                        </a:rPr>
                        <a:t>Kell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Биохимия</a:t>
                      </a:r>
                      <a:r>
                        <a:rPr lang="ru-RU" sz="1600" dirty="0">
                          <a:effectLst/>
                        </a:rPr>
                        <a:t> (общий белок, белковые фракции (альбумин, глобулины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  <a:tr h="32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Повторное обращение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</a:t>
                      </a:r>
                      <a:r>
                        <a:rPr lang="en-US" sz="1600" dirty="0" err="1" smtClean="0">
                          <a:effectLst/>
                        </a:rPr>
                        <a:t>Kell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  <a:tr h="644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Каждая 5-я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Перерыв более 2-х месяцев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 </a:t>
                      </a:r>
                      <a:r>
                        <a:rPr lang="en-US" sz="1600" dirty="0" err="1">
                          <a:effectLst/>
                        </a:rPr>
                        <a:t>Kell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Биохимия</a:t>
                      </a:r>
                      <a:r>
                        <a:rPr lang="ru-RU" sz="1600" dirty="0">
                          <a:effectLst/>
                        </a:rPr>
                        <a:t> (общий белок, белковые фракции (альбумин, глобулины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  <a:tr h="8056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Безвозмездная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r>
                        <a:rPr lang="ru-RU" sz="1400" dirty="0">
                          <a:effectLst/>
                        </a:rPr>
                        <a:t> концентрата тромбоцитов, полученная методом </a:t>
                      </a:r>
                      <a:r>
                        <a:rPr lang="ru-RU" sz="1400" dirty="0" err="1">
                          <a:effectLst/>
                        </a:rPr>
                        <a:t>афереза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Каждая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 </a:t>
                      </a:r>
                      <a:r>
                        <a:rPr lang="en-US" sz="1600" dirty="0" err="1">
                          <a:effectLst/>
                        </a:rPr>
                        <a:t>Kell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Клинический анализ крови: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Тромбоциты, Лейкоциты, Эритроциты, </a:t>
                      </a:r>
                      <a:r>
                        <a:rPr lang="ru-RU" sz="1600" dirty="0" smtClean="0">
                          <a:effectLst/>
                        </a:rPr>
                        <a:t>Гематокрит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  <a:tr h="1127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Каждая 5-я </a:t>
                      </a:r>
                      <a:r>
                        <a:rPr lang="ru-RU" sz="1400" dirty="0" err="1">
                          <a:effectLst/>
                        </a:rPr>
                        <a:t>донация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гемоглобина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крови, </a:t>
                      </a:r>
                      <a:r>
                        <a:rPr lang="en-US" sz="1600" dirty="0">
                          <a:effectLst/>
                        </a:rPr>
                        <a:t>Rh</a:t>
                      </a:r>
                      <a:r>
                        <a:rPr lang="ru-RU" sz="1600" dirty="0">
                          <a:effectLst/>
                        </a:rPr>
                        <a:t>-фактор,  </a:t>
                      </a:r>
                      <a:r>
                        <a:rPr lang="en-US" sz="1600" dirty="0" err="1">
                          <a:effectLst/>
                        </a:rPr>
                        <a:t>Kell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Клинический анализ крови: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Тромбоциты, Лейкоциты, Эритроциты, Гематокрит.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Биохимия</a:t>
                      </a:r>
                      <a:r>
                        <a:rPr lang="ru-RU" sz="1600" dirty="0">
                          <a:effectLst/>
                        </a:rPr>
                        <a:t> (общий белок, белковые фракции (альбумин, глобулины)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6" marR="590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 от </a:t>
            </a:r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28.10.2020 года </a:t>
            </a:r>
            <a:r>
              <a:rPr lang="ru-RU" sz="1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1166н</a:t>
            </a:r>
          </a:p>
          <a:p>
            <a:pPr algn="ctr"/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67007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Приложение № 1.</a:t>
            </a:r>
            <a:endParaRPr lang="ru-RU" dirty="0"/>
          </a:p>
          <a:p>
            <a:pPr algn="ctr"/>
            <a:r>
              <a:rPr lang="ru-RU" b="1" dirty="0"/>
              <a:t>Порядок прохождения донорами медицинского </a:t>
            </a:r>
            <a:r>
              <a:rPr lang="ru-RU" b="1" dirty="0" smtClean="0"/>
              <a:t>обследования.</a:t>
            </a:r>
            <a:endParaRPr lang="ru-RU" dirty="0"/>
          </a:p>
          <a:p>
            <a:pPr algn="just"/>
            <a:r>
              <a:rPr lang="ru-RU" b="1" dirty="0"/>
              <a:t>21</a:t>
            </a:r>
            <a:r>
              <a:rPr lang="ru-RU" dirty="0"/>
              <a:t>. </a:t>
            </a:r>
            <a:r>
              <a:rPr lang="ru-RU" u="sng" dirty="0"/>
              <a:t>Допуск донора</a:t>
            </a:r>
            <a:r>
              <a:rPr lang="ru-RU" dirty="0"/>
              <a:t> к </a:t>
            </a:r>
            <a:r>
              <a:rPr lang="ru-RU" dirty="0" err="1"/>
              <a:t>донации</a:t>
            </a:r>
            <a:r>
              <a:rPr lang="ru-RU" dirty="0"/>
              <a:t> после окончания срока временного медицинского отвода, в </a:t>
            </a:r>
            <a:r>
              <a:rPr lang="ru-RU" u="sng" dirty="0"/>
              <a:t>связи с первичным положительным или сомнительным результатом на маркеры вирусных инфекций</a:t>
            </a:r>
            <a:r>
              <a:rPr lang="ru-RU" dirty="0"/>
              <a:t>, осуществляется врачом-</a:t>
            </a:r>
            <a:r>
              <a:rPr lang="ru-RU" dirty="0" err="1"/>
              <a:t>трансфузиологом</a:t>
            </a:r>
            <a:r>
              <a:rPr lang="ru-RU" dirty="0"/>
              <a:t> на основании результатов исследования образца крови донора, полученных в организации службы крови, в которой донор осуществлял соответствующую </a:t>
            </a:r>
            <a:r>
              <a:rPr lang="ru-RU" dirty="0" err="1"/>
              <a:t>донацию</a:t>
            </a:r>
            <a:r>
              <a:rPr lang="ru-RU" dirty="0"/>
              <a:t>. (…)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/>
              <a:t>22</a:t>
            </a:r>
            <a:r>
              <a:rPr lang="ru-RU" dirty="0"/>
              <a:t>. Допуск донора к </a:t>
            </a:r>
            <a:r>
              <a:rPr lang="ru-RU" dirty="0" err="1"/>
              <a:t>донации</a:t>
            </a:r>
            <a:r>
              <a:rPr lang="ru-RU" dirty="0"/>
              <a:t> после окончания срока временного медицинского отвода в случаях, когда срок отвода определен в соответствии с приложением № 2 к настоящему приказу, осуществляется по истечению срока отвода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23</a:t>
            </a:r>
            <a:r>
              <a:rPr lang="ru-RU" dirty="0"/>
              <a:t>. По завершении срока временного медицинского отвода </a:t>
            </a:r>
            <a:r>
              <a:rPr lang="ru-RU" u="sng" dirty="0"/>
              <a:t>донор обращается для </a:t>
            </a:r>
            <a:r>
              <a:rPr lang="ru-RU" u="sng" dirty="0" err="1"/>
              <a:t>донации</a:t>
            </a:r>
            <a:r>
              <a:rPr lang="ru-RU" dirty="0"/>
              <a:t> в организации службы крови </a:t>
            </a:r>
            <a:r>
              <a:rPr lang="ru-RU" u="sng" dirty="0"/>
              <a:t>на основании информации о допуске донора к </a:t>
            </a:r>
            <a:r>
              <a:rPr lang="ru-RU" u="sng" dirty="0" err="1"/>
              <a:t>донации</a:t>
            </a:r>
            <a:r>
              <a:rPr lang="ru-RU" u="sng" dirty="0"/>
              <a:t>, внесенной в базу данных донорства крови и ее компонентов.</a:t>
            </a:r>
            <a:endParaRPr lang="ru-RU" dirty="0"/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31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31624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48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8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280920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 от 28.10.2020 года № 1166н</a:t>
            </a:r>
          </a:p>
          <a:p>
            <a:pPr algn="ctr"/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</a:t>
            </a:r>
            <a:r>
              <a:rPr lang="ru-RU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Приложение № 4</a:t>
            </a:r>
            <a:endParaRPr lang="ru-RU" sz="1400" i="1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ru-RU" sz="1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Порядок исследования образцов крови донора.</a:t>
            </a: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5865"/>
            <a:ext cx="7992888" cy="28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31624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48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8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5"/>
            <a:ext cx="84249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 от 28.10.2020 года № 1166н</a:t>
            </a:r>
          </a:p>
          <a:p>
            <a:pPr algn="ctr"/>
            <a:r>
              <a:rPr lang="ru-RU" sz="11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</a:t>
            </a:r>
            <a:r>
              <a:rPr lang="ru-RU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723">
            <a:off x="645518" y="2276872"/>
            <a:ext cx="7560840" cy="18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7" y="1514016"/>
            <a:ext cx="8313766" cy="35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rgbClr val="4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 от 28.10.2020 года № 1166н</a:t>
            </a:r>
          </a:p>
          <a:p>
            <a:pPr lvl="0" algn="ctr"/>
            <a:r>
              <a:rPr lang="ru-RU" sz="1100" dirty="0">
                <a:solidFill>
                  <a:srgbClr val="4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компонентов».</a:t>
            </a:r>
          </a:p>
          <a:p>
            <a:pPr lvl="0" algn="ctr"/>
            <a:endParaRPr lang="ru-RU" sz="1100" dirty="0">
              <a:solidFill>
                <a:srgbClr val="424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7398"/>
            <a:ext cx="8095353" cy="460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5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rgbClr val="4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 от 28.10.2020 года № 1166н</a:t>
            </a:r>
          </a:p>
          <a:p>
            <a:pPr lvl="0" algn="ctr"/>
            <a:r>
              <a:rPr lang="ru-RU" sz="1100" dirty="0">
                <a:solidFill>
                  <a:srgbClr val="4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«Об утверждении порядка прохождения донорами медицинского обследования и перечня медицинских противопоказаний (временных и постоянных) для сдачи крови и (или) ее компонентов и сроков отвода, которому подлежит лицо при наличии временных медицинских показаний от донорства крови и (или) ее компонентов».</a:t>
            </a:r>
          </a:p>
          <a:p>
            <a:pPr lvl="0" algn="ctr"/>
            <a:endParaRPr lang="ru-RU" sz="1100" dirty="0">
              <a:solidFill>
                <a:srgbClr val="424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25" y="1340768"/>
            <a:ext cx="485652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4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Server\Документы\_Общие документы\Логинова\Достоверно о донорстве\Q5M5R5KY_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484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Документы\_Общие документы\Логинова\Достоверно о донорстве\9I_8I5TsGz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24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1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\\Server\Документы\_Общие документы\Логинова\Достоверно о донорстве\SklbmTzrn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5" y="434960"/>
            <a:ext cx="4001132" cy="56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\\Server\Документы\_Общие документы\Логинова\Достоверно о донорстве\mD_uaP1AgZ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67" y="436189"/>
            <a:ext cx="4000265" cy="56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92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3062</TotalTime>
  <Words>652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Сланская Мария Евгеньевна</dc:creator>
  <cp:lastModifiedBy>Людмила Логинова</cp:lastModifiedBy>
  <cp:revision>679</cp:revision>
  <cp:lastPrinted>2015-02-25T10:39:11Z</cp:lastPrinted>
  <dcterms:modified xsi:type="dcterms:W3CDTF">2021-02-18T11:36:00Z</dcterms:modified>
</cp:coreProperties>
</file>