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2" r:id="rId5"/>
    <p:sldId id="263" r:id="rId6"/>
    <p:sldId id="270" r:id="rId7"/>
    <p:sldId id="265" r:id="rId8"/>
    <p:sldId id="267" r:id="rId9"/>
    <p:sldId id="271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FF"/>
    <a:srgbClr val="CCFFFF"/>
    <a:srgbClr val="CCFF33"/>
    <a:srgbClr val="DBEEF4"/>
    <a:srgbClr val="66FF66"/>
    <a:srgbClr val="99FF66"/>
    <a:srgbClr val="00FF99"/>
    <a:srgbClr val="0080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25" autoAdjust="0"/>
  </p:normalViewPr>
  <p:slideViewPr>
    <p:cSldViewPr>
      <p:cViewPr>
        <p:scale>
          <a:sx n="75" d="100"/>
          <a:sy n="75" d="100"/>
        </p:scale>
        <p:origin x="-123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CFF33"/>
            </a:solidFill>
          </c:spPr>
          <c:invertIfNegative val="0"/>
          <c:dLbls>
            <c:dLbl>
              <c:idx val="0"/>
              <c:layout>
                <c:manualLayout>
                  <c:x val="2.7467348800952925E-2"/>
                  <c:y val="-0.291276558496867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576048927168383E-2"/>
                  <c:y val="-0.424889658724788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456499368922583E-2"/>
                  <c:y val="-0.248520366423932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300" b="1">
                    <a:latin typeface="Arial Rounded MT Bold" panose="020F07040305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9160</c:v>
                </c:pt>
                <c:pt idx="1">
                  <c:v>9347</c:v>
                </c:pt>
                <c:pt idx="2">
                  <c:v>9090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8052736"/>
        <c:axId val="80086144"/>
        <c:axId val="0"/>
      </c:bar3DChart>
      <c:catAx>
        <c:axId val="78052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300" b="1">
                <a:latin typeface="Arial Rounded MT Bold" panose="020F0704030504030204" pitchFamily="34" charset="0"/>
              </a:defRPr>
            </a:pPr>
            <a:endParaRPr lang="ru-RU"/>
          </a:p>
        </c:txPr>
        <c:crossAx val="80086144"/>
        <c:crosses val="autoZero"/>
        <c:auto val="1"/>
        <c:lblAlgn val="ctr"/>
        <c:lblOffset val="100"/>
        <c:noMultiLvlLbl val="0"/>
      </c:catAx>
      <c:valAx>
        <c:axId val="8008614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78052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93000">
                  <a:srgbClr val="FF7C80"/>
                </a:gs>
                <a:gs pos="99000">
                  <a:srgbClr val="21D6E0"/>
                </a:gs>
                <a:gs pos="100000">
                  <a:srgbClr val="0087E6"/>
                </a:gs>
                <a:gs pos="100000">
                  <a:srgbClr val="005CBF"/>
                </a:gs>
              </a:gsLst>
              <a:lin ang="5400000" scaled="1"/>
              <a:tileRect/>
            </a:gradFill>
          </c:spPr>
          <c:invertIfNegative val="0"/>
          <c:dLbls>
            <c:dLbl>
              <c:idx val="0"/>
              <c:layout>
                <c:manualLayout>
                  <c:x val="2.0833333333333332E-2"/>
                  <c:y val="-0.43669473662493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888779527559057E-2"/>
                  <c:y val="-0.4476121050405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944444444444442E-2"/>
                  <c:y val="-0.24564100426035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>
                  <a:defRPr sz="2300" b="1">
                    <a:solidFill>
                      <a:schemeClr val="dk1"/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26521</c:v>
                </c:pt>
                <c:pt idx="1">
                  <c:v>26386</c:v>
                </c:pt>
                <c:pt idx="2">
                  <c:v>25459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0102528"/>
        <c:axId val="80104448"/>
        <c:axId val="0"/>
      </c:bar3DChart>
      <c:catAx>
        <c:axId val="80102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300" b="1">
                <a:latin typeface="Arial Rounded MT Bold" panose="020F0704030504030204" pitchFamily="34" charset="0"/>
              </a:defRPr>
            </a:pPr>
            <a:endParaRPr lang="ru-RU"/>
          </a:p>
        </c:txPr>
        <c:crossAx val="80104448"/>
        <c:crosses val="autoZero"/>
        <c:auto val="1"/>
        <c:lblAlgn val="ctr"/>
        <c:lblOffset val="100"/>
        <c:noMultiLvlLbl val="0"/>
      </c:catAx>
      <c:valAx>
        <c:axId val="8010444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801025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dLbl>
              <c:idx val="0"/>
              <c:layout>
                <c:manualLayout>
                  <c:x val="1.4281730181006874E-2"/>
                  <c:y val="-0.256644003556641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991633380114485E-2"/>
                  <c:y val="-0.377837005236166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273363561121305E-2"/>
                  <c:y val="-0.20674100286507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 b="1">
                    <a:latin typeface="Arial Rounded MT Bold" panose="020F070403050403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4100.3</c:v>
                </c:pt>
                <c:pt idx="1">
                  <c:v>4145.22</c:v>
                </c:pt>
                <c:pt idx="2">
                  <c:v>4067.3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9971456"/>
        <c:axId val="99972992"/>
        <c:axId val="0"/>
      </c:bar3DChart>
      <c:catAx>
        <c:axId val="99971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Rounded MT Bold" panose="020F0704030504030204" pitchFamily="34" charset="0"/>
              </a:defRPr>
            </a:pPr>
            <a:endParaRPr lang="ru-RU"/>
          </a:p>
        </c:txPr>
        <c:crossAx val="99972992"/>
        <c:crosses val="autoZero"/>
        <c:auto val="1"/>
        <c:lblAlgn val="ctr"/>
        <c:lblOffset val="100"/>
        <c:noMultiLvlLbl val="0"/>
      </c:catAx>
      <c:valAx>
        <c:axId val="99972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9971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FFFFFF">
            <a:alpha val="18000"/>
          </a:srgbClr>
        </a:solidFill>
        <a:ln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Lbls>
            <c:dLbl>
              <c:idx val="0"/>
              <c:layout>
                <c:manualLayout>
                  <c:x val="2.7777668416447944E-2"/>
                  <c:y val="-0.427883562150373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76E-2"/>
                  <c:y val="-0.397861878136960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722222222222224E-2"/>
                  <c:y val="-0.355774101139038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2222222222223E-2"/>
                  <c:y val="-0.315625013081571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833223972003607E-2"/>
                  <c:y val="-0.423575713346831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2300" b="1">
                    <a:latin typeface="Arial Rounded MT Bold" panose="020F07040305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2785.9</c:v>
                </c:pt>
                <c:pt idx="1">
                  <c:v>2398.4899999999998</c:v>
                </c:pt>
                <c:pt idx="2">
                  <c:v>2099.6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gapDepth val="326"/>
        <c:shape val="box"/>
        <c:axId val="100003840"/>
        <c:axId val="100005376"/>
        <c:axId val="0"/>
      </c:bar3DChart>
      <c:catAx>
        <c:axId val="100003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300" b="1">
                <a:latin typeface="Arial Rounded MT Bold" panose="020F0704030504030204" pitchFamily="34" charset="0"/>
              </a:defRPr>
            </a:pPr>
            <a:endParaRPr lang="ru-RU"/>
          </a:p>
        </c:txPr>
        <c:crossAx val="100005376"/>
        <c:crosses val="autoZero"/>
        <c:auto val="1"/>
        <c:lblAlgn val="ctr"/>
        <c:lblOffset val="100"/>
        <c:noMultiLvlLbl val="0"/>
      </c:catAx>
      <c:valAx>
        <c:axId val="100005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000384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solidFill>
          <a:srgbClr val="CCFFFF">
            <a:alpha val="36000"/>
          </a:srgbClr>
        </a:solidFill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dLbl>
              <c:idx val="0"/>
              <c:layout>
                <c:manualLayout>
                  <c:x val="2.2611447730878906E-2"/>
                  <c:y val="-5.9434390516704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611447730878906E-2"/>
                  <c:y val="-3.9622927011136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163456671955728E-2"/>
                  <c:y val="-4.2099359949332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300">
                    <a:latin typeface="Arial Rounded MT Bold" panose="020F07040305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673.6</c:v>
                </c:pt>
                <c:pt idx="1">
                  <c:v>734.3</c:v>
                </c:pt>
                <c:pt idx="2">
                  <c:v>683.1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1046528"/>
        <c:axId val="102563840"/>
        <c:axId val="100611392"/>
      </c:bar3DChart>
      <c:catAx>
        <c:axId val="101046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Rounded MT Bold" panose="020F0704030504030204" pitchFamily="34" charset="0"/>
              </a:defRPr>
            </a:pPr>
            <a:endParaRPr lang="ru-RU"/>
          </a:p>
        </c:txPr>
        <c:crossAx val="102563840"/>
        <c:crosses val="autoZero"/>
        <c:auto val="1"/>
        <c:lblAlgn val="ctr"/>
        <c:lblOffset val="100"/>
        <c:noMultiLvlLbl val="0"/>
      </c:catAx>
      <c:valAx>
        <c:axId val="1025638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1046528"/>
        <c:crosses val="autoZero"/>
        <c:crossBetween val="between"/>
      </c:valAx>
      <c:serAx>
        <c:axId val="100611392"/>
        <c:scaling>
          <c:orientation val="minMax"/>
        </c:scaling>
        <c:delete val="1"/>
        <c:axPos val="b"/>
        <c:majorTickMark val="out"/>
        <c:minorTickMark val="none"/>
        <c:tickLblPos val="nextTo"/>
        <c:crossAx val="10256384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123992758974495E-3"/>
                  <c:y val="-6.8749999999999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371978276923107E-3"/>
                  <c:y val="-4.374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449597103589798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Arial Rounded MT Bold" panose="020F07040305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Всего перелито</c:v>
                </c:pt>
                <c:pt idx="1">
                  <c:v>Число больных</c:v>
                </c:pt>
                <c:pt idx="2">
                  <c:v>Число переливаний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1955.24</c:v>
                </c:pt>
                <c:pt idx="1">
                  <c:v>2019</c:v>
                </c:pt>
                <c:pt idx="2">
                  <c:v>7460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Всего перелито</c:v>
                </c:pt>
                <c:pt idx="1">
                  <c:v>Число больных</c:v>
                </c:pt>
                <c:pt idx="2">
                  <c:v>Число переливаний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Столбец4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6.224798551794899E-3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123992758974495E-3"/>
                  <c:y val="-4.374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123992758974495E-3"/>
                  <c:y val="-6.562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Arial Rounded MT Bold" panose="020F07040305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Всего перелито</c:v>
                </c:pt>
                <c:pt idx="1">
                  <c:v>Число больных</c:v>
                </c:pt>
                <c:pt idx="2">
                  <c:v>Число переливаний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853.4</c:v>
                </c:pt>
                <c:pt idx="1">
                  <c:v>1290</c:v>
                </c:pt>
                <c:pt idx="2">
                  <c:v>3462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Столбец5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Всего перелито</c:v>
                </c:pt>
                <c:pt idx="1">
                  <c:v>Число больных</c:v>
                </c:pt>
                <c:pt idx="2">
                  <c:v>Число переливаний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24798551794899E-3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3371978276923472E-3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449597103589798E-2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Arial Rounded MT Bold" panose="020F07040305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Всего перелито</c:v>
                </c:pt>
                <c:pt idx="1">
                  <c:v>Число больных</c:v>
                </c:pt>
                <c:pt idx="2">
                  <c:v>Число переливаний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846</c:v>
                </c:pt>
                <c:pt idx="1">
                  <c:v>1123</c:v>
                </c:pt>
                <c:pt idx="2">
                  <c:v>2930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2620544"/>
        <c:axId val="102619008"/>
        <c:axId val="0"/>
      </c:bar3DChart>
      <c:valAx>
        <c:axId val="102619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2620544"/>
        <c:crosses val="autoZero"/>
        <c:crossBetween val="between"/>
      </c:valAx>
      <c:catAx>
        <c:axId val="10262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261900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CFF"/>
            </a:solidFill>
          </c:spPr>
          <c:invertIfNegative val="0"/>
          <c:dLbls>
            <c:dLbl>
              <c:idx val="0"/>
              <c:layout>
                <c:manualLayout>
                  <c:x val="-8.0167860136752481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374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029375523931685E-2"/>
                  <c:y val="-3.3566190944881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Arial Rounded MT Bold" panose="020F07040305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Всего перелито</c:v>
                </c:pt>
                <c:pt idx="1">
                  <c:v>Число больных</c:v>
                </c:pt>
                <c:pt idx="2">
                  <c:v>Число переливаний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201.6</c:v>
                </c:pt>
                <c:pt idx="1">
                  <c:v>474</c:v>
                </c:pt>
                <c:pt idx="2">
                  <c:v>1189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4029375523931685E-2"/>
                  <c:y val="-5.312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029375523931685E-2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033572027350496E-2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Arial Rounded MT Bold" panose="020F07040305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Всего перелито</c:v>
                </c:pt>
                <c:pt idx="1">
                  <c:v>Число больных</c:v>
                </c:pt>
                <c:pt idx="2">
                  <c:v>Число переливаний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192</c:v>
                </c:pt>
                <c:pt idx="1">
                  <c:v>266</c:v>
                </c:pt>
                <c:pt idx="2">
                  <c:v>706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66FF66"/>
            </a:solidFill>
          </c:spPr>
          <c:invertIfNegative val="0"/>
          <c:dLbls>
            <c:dLbl>
              <c:idx val="0"/>
              <c:layout>
                <c:manualLayout>
                  <c:x val="2.5052456292735149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033572027350496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052456292735149E-2"/>
                  <c:y val="-5.312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Arial Rounded MT Bold" panose="020F07040305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Всего перелито</c:v>
                </c:pt>
                <c:pt idx="1">
                  <c:v>Число больных</c:v>
                </c:pt>
                <c:pt idx="2">
                  <c:v>Число переливаний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135.1</c:v>
                </c:pt>
                <c:pt idx="1">
                  <c:v>194</c:v>
                </c:pt>
                <c:pt idx="2">
                  <c:v>455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9372800"/>
        <c:axId val="84022016"/>
        <c:axId val="0"/>
      </c:bar3DChart>
      <c:catAx>
        <c:axId val="119372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200" b="1"/>
            </a:pPr>
            <a:endParaRPr lang="ru-RU"/>
          </a:p>
        </c:txPr>
        <c:crossAx val="84022016"/>
        <c:crosses val="autoZero"/>
        <c:auto val="1"/>
        <c:lblAlgn val="ctr"/>
        <c:lblOffset val="100"/>
        <c:noMultiLvlLbl val="0"/>
      </c:catAx>
      <c:valAx>
        <c:axId val="840220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9372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A867F-68D6-4DFB-897F-CD490780128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76AB0-963F-4E48-82F7-352B04667E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72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76AB0-963F-4E48-82F7-352B04667E7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53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21065" y="692696"/>
            <a:ext cx="8101898" cy="49398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70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anose="04040605051002020D02" pitchFamily="82" charset="0"/>
              </a:rPr>
              <a:t>Основные показатели </a:t>
            </a:r>
          </a:p>
          <a:p>
            <a:pPr algn="ctr"/>
            <a:r>
              <a:rPr lang="ru-RU" sz="70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anose="04040605051002020D02" pitchFamily="82" charset="0"/>
              </a:rPr>
              <a:t>трансфузионной терапии </a:t>
            </a:r>
          </a:p>
          <a:p>
            <a:pPr algn="ctr"/>
            <a:r>
              <a:rPr lang="ru-RU" sz="7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anose="04040605051002020D02" pitchFamily="82" charset="0"/>
              </a:rPr>
              <a:t>ЛПО Ярославской области </a:t>
            </a:r>
          </a:p>
          <a:p>
            <a:pPr algn="ctr"/>
            <a:r>
              <a:rPr lang="ru-RU" sz="7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anose="04040605051002020D02" pitchFamily="82" charset="0"/>
              </a:rPr>
              <a:t>за 2018-2020 </a:t>
            </a:r>
            <a:r>
              <a:rPr lang="ru-RU" sz="7000" b="1" spc="5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anose="04040605051002020D02" pitchFamily="82" charset="0"/>
              </a:rPr>
              <a:t>гг. </a:t>
            </a:r>
            <a:endParaRPr lang="ru-RU" sz="7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20688"/>
            <a:ext cx="885698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00" b="1" i="1" dirty="0" smtClean="0">
                <a:solidFill>
                  <a:srgbClr val="FF0000"/>
                </a:solidFill>
              </a:rPr>
              <a:t>ГБУЗ ЯО </a:t>
            </a:r>
            <a:endParaRPr lang="en-US" sz="33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3300" b="1" i="1" dirty="0" smtClean="0">
                <a:solidFill>
                  <a:srgbClr val="FF0000"/>
                </a:solidFill>
              </a:rPr>
              <a:t>«Областная станция переливания крови»</a:t>
            </a:r>
          </a:p>
          <a:p>
            <a:pPr algn="ctr"/>
            <a:endParaRPr lang="ru-RU" sz="20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3300" b="1" i="1" dirty="0" smtClean="0">
                <a:solidFill>
                  <a:srgbClr val="0070C0"/>
                </a:solidFill>
              </a:rPr>
              <a:t>Организационно-методический отдел</a:t>
            </a:r>
            <a:endParaRPr lang="ru-RU" sz="3300" b="1" i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364" y="3789040"/>
            <a:ext cx="3569568" cy="21963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8495928" y="6550223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Gabriola" panose="04040605051002020D02" pitchFamily="82" charset="0"/>
              </a:rPr>
              <a:t>Sh</a:t>
            </a:r>
            <a:r>
              <a:rPr lang="ru-RU" sz="1200" dirty="0" smtClean="0">
                <a:latin typeface="Gabriola" panose="04040605051002020D02" pitchFamily="82" charset="0"/>
              </a:rPr>
              <a:t>. </a:t>
            </a:r>
            <a:r>
              <a:rPr lang="en-US" sz="1200" dirty="0" smtClean="0">
                <a:latin typeface="Gabriola" panose="04040605051002020D02" pitchFamily="82" charset="0"/>
              </a:rPr>
              <a:t>D</a:t>
            </a:r>
            <a:r>
              <a:rPr lang="ru-RU" sz="1200" dirty="0" smtClean="0">
                <a:latin typeface="Gabriola" panose="04040605051002020D02" pitchFamily="82" charset="0"/>
              </a:rPr>
              <a:t>.</a:t>
            </a:r>
            <a:r>
              <a:rPr lang="en-US" sz="1200" dirty="0" smtClean="0"/>
              <a:t>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6817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840452"/>
              </p:ext>
            </p:extLst>
          </p:nvPr>
        </p:nvGraphicFramePr>
        <p:xfrm>
          <a:off x="179512" y="1628800"/>
          <a:ext cx="878497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504" y="260648"/>
            <a:ext cx="88569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dirty="0" smtClean="0"/>
              <a:t>Число больных, которым проведены переливания крови и её компонентов</a:t>
            </a:r>
            <a:endParaRPr lang="ru-RU" sz="2900" b="1" dirty="0"/>
          </a:p>
        </p:txBody>
      </p:sp>
    </p:spTree>
    <p:extLst>
      <p:ext uri="{BB962C8B-B14F-4D97-AF65-F5344CB8AC3E}">
        <p14:creationId xmlns:p14="http://schemas.microsoft.com/office/powerpoint/2010/main" val="231767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75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75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75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87555485"/>
              </p:ext>
            </p:extLst>
          </p:nvPr>
        </p:nvGraphicFramePr>
        <p:xfrm>
          <a:off x="0" y="1556792"/>
          <a:ext cx="9144000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8640"/>
            <a:ext cx="8712968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dirty="0" smtClean="0"/>
              <a:t>Количество переливаний крови и её компонентов</a:t>
            </a:r>
            <a:endParaRPr lang="ru-RU" sz="2900" b="1" dirty="0"/>
          </a:p>
        </p:txBody>
      </p:sp>
    </p:spTree>
    <p:extLst>
      <p:ext uri="{BB962C8B-B14F-4D97-AF65-F5344CB8AC3E}">
        <p14:creationId xmlns:p14="http://schemas.microsoft.com/office/powerpoint/2010/main" val="268984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750"/>
                                        <p:tgtEl>
                                          <p:spTgt spid="3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750"/>
                                        <p:tgtEl>
                                          <p:spTgt spid="3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750"/>
                                        <p:tgtEl>
                                          <p:spTgt spid="3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categoryEl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8640"/>
            <a:ext cx="9144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dirty="0" smtClean="0"/>
              <a:t>Всего перелито эритроцитсодержащих сред, л</a:t>
            </a:r>
            <a:endParaRPr lang="ru-RU" sz="29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74531016"/>
              </p:ext>
            </p:extLst>
          </p:nvPr>
        </p:nvGraphicFramePr>
        <p:xfrm>
          <a:off x="0" y="1397000"/>
          <a:ext cx="8892480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05514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842268807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88640"/>
            <a:ext cx="88569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dirty="0" smtClean="0"/>
              <a:t>Всего перелито плазмы, л</a:t>
            </a:r>
            <a:endParaRPr lang="ru-RU" sz="2900" b="1" dirty="0"/>
          </a:p>
        </p:txBody>
      </p:sp>
    </p:spTree>
    <p:extLst>
      <p:ext uri="{BB962C8B-B14F-4D97-AF65-F5344CB8AC3E}">
        <p14:creationId xmlns:p14="http://schemas.microsoft.com/office/powerpoint/2010/main" val="329954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42493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dirty="0" smtClean="0"/>
              <a:t>Перелито концентрата тромбоцитов, л</a:t>
            </a:r>
            <a:endParaRPr lang="ru-RU" sz="29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14316318"/>
              </p:ext>
            </p:extLst>
          </p:nvPr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075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960" y="1342509"/>
            <a:ext cx="903649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briola" panose="04040605051002020D02" pitchFamily="82" charset="0"/>
              </a:rPr>
              <a:t>1. ГБУЗ  ЯО «Областная клиническая больница»</a:t>
            </a:r>
          </a:p>
          <a:p>
            <a:pPr algn="just"/>
            <a:r>
              <a:rPr lang="ru-RU" sz="2900" b="1" dirty="0" smtClean="0">
                <a:solidFill>
                  <a:srgbClr val="008000"/>
                </a:solidFill>
                <a:latin typeface="Gabriola" panose="04040605051002020D02" pitchFamily="82" charset="0"/>
              </a:rPr>
              <a:t>2. </a:t>
            </a:r>
            <a:r>
              <a:rPr lang="ru-RU" sz="2900" b="1" dirty="0">
                <a:solidFill>
                  <a:srgbClr val="008000"/>
                </a:solidFill>
                <a:latin typeface="Gabriola" panose="04040605051002020D02" pitchFamily="82" charset="0"/>
              </a:rPr>
              <a:t>Клиническая больница им. Н.В. Соловьева</a:t>
            </a:r>
            <a:endParaRPr lang="ru-RU" sz="2900" b="1" dirty="0" smtClean="0">
              <a:solidFill>
                <a:srgbClr val="008000"/>
              </a:solidFill>
              <a:latin typeface="Gabriola" panose="04040605051002020D02" pitchFamily="82" charset="0"/>
            </a:endParaRPr>
          </a:p>
          <a:p>
            <a:pPr algn="just"/>
            <a:r>
              <a:rPr lang="ru-RU" sz="2900" b="1" dirty="0" smtClean="0">
                <a:solidFill>
                  <a:srgbClr val="00B0F0"/>
                </a:solidFill>
                <a:latin typeface="Gabriola" panose="04040605051002020D02" pitchFamily="82" charset="0"/>
              </a:rPr>
              <a:t>3. ГУЗ ЯО Клиническая больница № 9</a:t>
            </a:r>
            <a:endParaRPr lang="ru-RU" sz="2900" b="1" dirty="0">
              <a:solidFill>
                <a:srgbClr val="00B0F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51109038"/>
              </p:ext>
            </p:extLst>
          </p:nvPr>
        </p:nvGraphicFramePr>
        <p:xfrm>
          <a:off x="-108520" y="2794000"/>
          <a:ext cx="943304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9960" y="116632"/>
            <a:ext cx="892653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dirty="0" smtClean="0"/>
              <a:t>Последовательность </a:t>
            </a:r>
            <a:r>
              <a:rPr lang="ru-RU" sz="2900" b="1" dirty="0" err="1" smtClean="0"/>
              <a:t>трансфузиологической</a:t>
            </a:r>
            <a:r>
              <a:rPr lang="ru-RU" sz="2900" b="1" dirty="0" smtClean="0"/>
              <a:t> активности городских клинических больниц</a:t>
            </a:r>
            <a:endParaRPr lang="ru-RU" sz="2900" b="1" dirty="0"/>
          </a:p>
        </p:txBody>
      </p:sp>
    </p:spTree>
    <p:extLst>
      <p:ext uri="{BB962C8B-B14F-4D97-AF65-F5344CB8AC3E}">
        <p14:creationId xmlns:p14="http://schemas.microsoft.com/office/powerpoint/2010/main" val="191115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88640"/>
            <a:ext cx="885698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dirty="0" smtClean="0"/>
              <a:t>Центральные районные больницы</a:t>
            </a:r>
            <a:endParaRPr lang="ru-RU" sz="29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78540436"/>
              </p:ext>
            </p:extLst>
          </p:nvPr>
        </p:nvGraphicFramePr>
        <p:xfrm>
          <a:off x="-396552" y="1988840"/>
          <a:ext cx="9865096" cy="485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878249"/>
              </p:ext>
            </p:extLst>
          </p:nvPr>
        </p:nvGraphicFramePr>
        <p:xfrm>
          <a:off x="1" y="908720"/>
          <a:ext cx="914400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200" dirty="0" err="1" smtClean="0">
                          <a:solidFill>
                            <a:schemeClr val="tx1"/>
                          </a:solidFill>
                        </a:rPr>
                        <a:t>Переславская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 ЦРБ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200" dirty="0" err="1" smtClean="0">
                          <a:solidFill>
                            <a:schemeClr val="tx1"/>
                          </a:solidFill>
                        </a:rPr>
                        <a:t>Угличская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 ЦРБ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Ростовская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 ЦРБ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201,6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474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1189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192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266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706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135,1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194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</a:rPr>
                        <a:t>455</a:t>
                      </a:r>
                      <a:endParaRPr lang="ru-RU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28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2089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dirty="0" smtClean="0"/>
              <a:t>Доза в одном </a:t>
            </a:r>
            <a:r>
              <a:rPr lang="ru-RU" sz="2900" b="1" dirty="0" err="1" smtClean="0"/>
              <a:t>гемаконе</a:t>
            </a:r>
            <a:endParaRPr lang="ru-RU" sz="29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659963"/>
              </p:ext>
            </p:extLst>
          </p:nvPr>
        </p:nvGraphicFramePr>
        <p:xfrm>
          <a:off x="395536" y="1484784"/>
          <a:ext cx="8352928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/>
                <a:gridCol w="2376264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200" dirty="0" err="1" smtClean="0">
                          <a:solidFill>
                            <a:schemeClr val="tx1"/>
                          </a:solidFill>
                        </a:rPr>
                        <a:t>Эритроцитарная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 масса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250 мл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200" b="1" i="0" dirty="0" err="1" smtClean="0">
                          <a:solidFill>
                            <a:schemeClr val="tx1"/>
                          </a:solidFill>
                        </a:rPr>
                        <a:t>Эритроцитарная</a:t>
                      </a:r>
                      <a:r>
                        <a:rPr lang="ru-RU" sz="2200" b="1" i="0" baseline="0" dirty="0" smtClean="0">
                          <a:solidFill>
                            <a:schemeClr val="tx1"/>
                          </a:solidFill>
                        </a:rPr>
                        <a:t> взвесь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i="0" dirty="0" smtClean="0">
                          <a:solidFill>
                            <a:schemeClr val="tx1"/>
                          </a:solidFill>
                        </a:rPr>
                        <a:t>330 мл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200" b="1" i="0" dirty="0" err="1" smtClean="0">
                          <a:solidFill>
                            <a:schemeClr val="tx1"/>
                          </a:solidFill>
                        </a:rPr>
                        <a:t>Эритроцитарная</a:t>
                      </a:r>
                      <a:r>
                        <a:rPr lang="ru-RU" sz="2200" b="1" i="0" baseline="0" dirty="0" smtClean="0">
                          <a:solidFill>
                            <a:schemeClr val="tx1"/>
                          </a:solidFill>
                        </a:rPr>
                        <a:t> взвесь </a:t>
                      </a:r>
                      <a:r>
                        <a:rPr lang="ru-RU" sz="2200" b="1" i="0" baseline="0" dirty="0" err="1" smtClean="0">
                          <a:solidFill>
                            <a:schemeClr val="tx1"/>
                          </a:solidFill>
                        </a:rPr>
                        <a:t>лейкоредуцированная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i="0" dirty="0" smtClean="0">
                          <a:solidFill>
                            <a:schemeClr val="tx1"/>
                          </a:solidFill>
                        </a:rPr>
                        <a:t>300 мл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200" b="1" i="0" dirty="0" err="1" smtClean="0">
                          <a:solidFill>
                            <a:schemeClr val="tx1"/>
                          </a:solidFill>
                        </a:rPr>
                        <a:t>Эритроцитарная</a:t>
                      </a:r>
                      <a:r>
                        <a:rPr lang="ru-RU" sz="2200" b="1" i="0" dirty="0" smtClean="0">
                          <a:solidFill>
                            <a:schemeClr val="tx1"/>
                          </a:solidFill>
                        </a:rPr>
                        <a:t> масса с удалённым</a:t>
                      </a:r>
                      <a:r>
                        <a:rPr lang="ru-RU" sz="2200" b="1" i="0" baseline="0" dirty="0" smtClean="0">
                          <a:solidFill>
                            <a:schemeClr val="tx1"/>
                          </a:solidFill>
                        </a:rPr>
                        <a:t> ЛТС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i="0" dirty="0" smtClean="0">
                          <a:solidFill>
                            <a:schemeClr val="tx1"/>
                          </a:solidFill>
                        </a:rPr>
                        <a:t>230 мл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200" b="1" i="0" dirty="0" smtClean="0">
                          <a:solidFill>
                            <a:schemeClr val="tx1"/>
                          </a:solidFill>
                        </a:rPr>
                        <a:t>Размороженные отмытые</a:t>
                      </a:r>
                      <a:r>
                        <a:rPr lang="ru-RU" sz="2200" b="1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i="0" dirty="0" smtClean="0">
                          <a:solidFill>
                            <a:schemeClr val="tx1"/>
                          </a:solidFill>
                        </a:rPr>
                        <a:t>300 мл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200" b="1" i="0" dirty="0" err="1" smtClean="0">
                          <a:solidFill>
                            <a:schemeClr val="tx1"/>
                          </a:solidFill>
                        </a:rPr>
                        <a:t>Эритроцитарная</a:t>
                      </a:r>
                      <a:r>
                        <a:rPr lang="ru-RU" sz="2200" b="1" i="0" baseline="0" dirty="0" smtClean="0">
                          <a:solidFill>
                            <a:schemeClr val="tx1"/>
                          </a:solidFill>
                        </a:rPr>
                        <a:t> масса </a:t>
                      </a:r>
                      <a:r>
                        <a:rPr lang="ru-RU" sz="2200" b="1" i="0" baseline="0" dirty="0" err="1" smtClean="0">
                          <a:solidFill>
                            <a:schemeClr val="tx1"/>
                          </a:solidFill>
                        </a:rPr>
                        <a:t>лейкоредуцированная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i="0" dirty="0" smtClean="0">
                          <a:solidFill>
                            <a:schemeClr val="tx1"/>
                          </a:solidFill>
                        </a:rPr>
                        <a:t>240 мл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200" b="1" i="0" dirty="0" smtClean="0">
                          <a:solidFill>
                            <a:schemeClr val="tx1"/>
                          </a:solidFill>
                        </a:rPr>
                        <a:t>Отмытые эритроциты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i="0" dirty="0" smtClean="0">
                          <a:solidFill>
                            <a:schemeClr val="tx1"/>
                          </a:solidFill>
                        </a:rPr>
                        <a:t>220 – 240 мл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200" b="1" i="0" dirty="0" smtClean="0">
                          <a:solidFill>
                            <a:schemeClr val="tx1"/>
                          </a:solidFill>
                        </a:rPr>
                        <a:t>Концентрат</a:t>
                      </a:r>
                      <a:r>
                        <a:rPr lang="ru-RU" sz="2200" b="1" i="0" baseline="0" dirty="0" smtClean="0">
                          <a:solidFill>
                            <a:schemeClr val="tx1"/>
                          </a:solidFill>
                        </a:rPr>
                        <a:t> тромбоцитов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i="0" dirty="0" smtClean="0">
                          <a:solidFill>
                            <a:schemeClr val="tx1"/>
                          </a:solidFill>
                        </a:rPr>
                        <a:t>280 – 400</a:t>
                      </a:r>
                      <a:r>
                        <a:rPr lang="ru-RU" sz="2200" b="1" i="0" baseline="0" dirty="0" smtClean="0">
                          <a:solidFill>
                            <a:schemeClr val="tx1"/>
                          </a:solidFill>
                        </a:rPr>
                        <a:t> мл 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200" b="1" i="0" dirty="0" smtClean="0">
                          <a:solidFill>
                            <a:schemeClr val="tx1"/>
                          </a:solidFill>
                        </a:rPr>
                        <a:t>Свежезамороженная плазма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i="0" dirty="0" smtClean="0">
                          <a:solidFill>
                            <a:schemeClr val="tx1"/>
                          </a:solidFill>
                        </a:rPr>
                        <a:t>250</a:t>
                      </a:r>
                      <a:r>
                        <a:rPr lang="ru-RU" sz="2200" b="1" i="0" baseline="0" dirty="0" smtClean="0">
                          <a:solidFill>
                            <a:schemeClr val="tx1"/>
                          </a:solidFill>
                        </a:rPr>
                        <a:t> – 310 мл</a:t>
                      </a:r>
                      <a:endParaRPr lang="ru-RU" sz="22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192</Words>
  <Application>Microsoft Office PowerPoint</Application>
  <PresentationFormat>Экран (4:3)</PresentationFormat>
  <Paragraphs>84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Дина Шлыкова</dc:creator>
  <cp:lastModifiedBy>Полина Блигзня</cp:lastModifiedBy>
  <cp:revision>120</cp:revision>
  <dcterms:modified xsi:type="dcterms:W3CDTF">2021-02-19T06:01:37Z</dcterms:modified>
</cp:coreProperties>
</file>