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0F4D53F-2350-4BDE-B935-A9FA71D4055A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61287DF-A8B7-45E2-8BAF-4A8D379EF90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D45D8A6-D92E-413F-9E03-AAE093AFD84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D23028F-75BA-447A-AC92-231E8D94845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600066-5F93-4872-BD60-77E42C71FDD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256D05D-A79E-45CC-8937-677EC020022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44572DE-D240-4459-99BA-190B02B3EE2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D529805-0158-42AF-9042-7DB557FA9C5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15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2A673E5-5E3F-4022-9DB8-82E2A397EF8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16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1FC236F-D4D6-42E3-BF0B-12BC664D832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B36CDAD-918E-4E8B-866F-247C94CC4FD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18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49B19BF-0FEF-4440-9357-CED90CA6EB0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19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6471E8A-FD1A-445B-8847-3CC1A2B97C5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D4BB652-2738-420A-AB69-F4EADCDF5A1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20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AB7B899-FCAA-40DF-BD9B-B8C0D43219E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B30A6DC-F42D-4EB4-A0E3-C861FEDF1A6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76A5603-C3B4-4041-A90F-1ABA0E3E8C9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74A1DAD-DE52-423E-B729-E39A242DEEB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968805E-32F9-48C2-8D35-B649416215E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5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CAF3A4C-6584-4F55-948A-0D74F88F3C6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25B2E76-3E07-49EA-8650-A5CF7FB46F6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7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F54A99A-E483-41C2-B505-68DD988634A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8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3D3F4F3-96B4-410C-A51B-80A78A4D804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E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 rot="19724400">
            <a:off x="1372680" y="1038600"/>
            <a:ext cx="7239960" cy="5706360"/>
          </a:xfrm>
          <a:prstGeom prst="ellipse">
            <a:avLst/>
          </a:prstGeom>
          <a:gradFill rotWithShape="0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17656800">
            <a:off x="-273960" y="1165680"/>
            <a:ext cx="5537880" cy="4479840"/>
          </a:xfrm>
          <a:prstGeom prst="ellipse">
            <a:avLst/>
          </a:prstGeom>
          <a:gradFill rotWithShape="0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19724400">
            <a:off x="3277800" y="117000"/>
            <a:ext cx="6478560" cy="4754160"/>
          </a:xfrm>
          <a:prstGeom prst="ellipse">
            <a:avLst/>
          </a:prstGeom>
          <a:gradFill rotWithShape="0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МЗ РФ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ПРИКАЗ №</a:t>
            </a:r>
            <a:r>
              <a:rPr lang="ru-RU" sz="2800" b="0" strike="noStrike" spc="-1">
                <a:solidFill>
                  <a:srgbClr val="FFFF00"/>
                </a:solidFill>
                <a:latin typeface="Arial"/>
                <a:ea typeface="Microsoft YaHei"/>
              </a:rPr>
              <a:t>1170</a:t>
            </a: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 ОТ 28.10.20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«ОБ УТВЕРЖДЕНИИ ПОРЯДКА ОКАЗАНИЯ МЕДИЦИНСКОЙ ПОМОЩИ НАСЕЛЕНИЮ ПО ПРОФИЛЮ «ТРАНСФУЗИОЛОГИЯ»</a:t>
            </a:r>
            <a:r>
              <a:t/>
            </a:r>
            <a:br/>
            <a:endParaRPr lang="ru-RU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Шелег Мария Олеговна</a:t>
            </a:r>
            <a:r>
              <a:t/>
            </a:r>
            <a:br/>
            <a:r>
              <a:rPr lang="ru-RU" sz="20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Главный внештатный трансфузиолог Ярославской области</a:t>
            </a:r>
            <a:r>
              <a:t/>
            </a:r>
            <a:br/>
            <a:r>
              <a:rPr lang="ru-RU" sz="20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2021</a:t>
            </a:r>
            <a:endParaRPr lang="ru-RU" sz="2000" b="0" strike="noStrike" spc="-1">
              <a:latin typeface="Arial"/>
            </a:endParaRPr>
          </a:p>
        </p:txBody>
      </p:sp>
      <p:pic>
        <p:nvPicPr>
          <p:cNvPr id="49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36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Медработники со средним медицинским и фармацевтическим образованием, </a:t>
            </a:r>
            <a:r>
              <a:rPr lang="ru-RU" sz="3600" b="0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прошедшие обучение по ППК по профилю «трансфузиология» – </a:t>
            </a:r>
            <a:endParaRPr lang="ru-RU" sz="36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венепункция, контроль и коррекция параметров процедуры, наблюдение за пациентом  </a:t>
            </a:r>
            <a:endParaRPr lang="ru-RU" sz="3600" b="0" strike="noStrike" spc="-1" dirty="0">
              <a:latin typeface="Arial"/>
            </a:endParaRPr>
          </a:p>
        </p:txBody>
      </p:sp>
      <p:pic>
        <p:nvPicPr>
          <p:cNvPr id="68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4800" b="0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КТТ</a:t>
            </a:r>
            <a:endParaRPr lang="ru-RU" sz="48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помещение для хранения донорской крови и (или) ее компонентов;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помещение для размораживания и согревания крови и (или) её компонентов, для осуществления (проведения) </a:t>
            </a:r>
            <a:r>
              <a:rPr lang="ru-RU" sz="24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предтрансфузионных</a:t>
            </a:r>
            <a:r>
              <a:rPr lang="ru-RU" sz="24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тестов, включающих в себя определение группы крови донора (из единицы компонента крови) и реципиента и проведение проб на совместимость между эритроцитами донора и сывороткой/плазмой реципиента при трансфузиях для медицинских организаций, выполнение проб на совместимость и индивидуальный подбор в Кабинете;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70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4800" b="0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КТТ</a:t>
            </a:r>
            <a:endParaRPr lang="ru-RU" sz="48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Кабинет для обеспечения своей деятельности использует возможности лечебно-диагностических и вспомогательных подразделений медицинской организации, структурным подразделением которой является.</a:t>
            </a:r>
            <a:endParaRPr lang="ru-RU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</p:txBody>
      </p:sp>
      <p:pic>
        <p:nvPicPr>
          <p:cNvPr id="72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4800" b="0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КТТ</a:t>
            </a:r>
            <a:endParaRPr lang="ru-RU" sz="4800" b="0" strike="noStrike" spc="-1" dirty="0">
              <a:solidFill>
                <a:srgbClr val="FFFF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Функции:</a:t>
            </a: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1. показания, противопоказания к трансфузиям,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кровесберегающие</a:t>
            </a: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методы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2. осмотр, обследование пациентов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3. пробы на индивидуальную совместимость -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орг-ция</a:t>
            </a: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, проведение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4. анализ потребностей,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форм-е</a:t>
            </a: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запаса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5. прием заявок — выдача крови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6.орг-ция трансфузий,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кровосбер.методов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7.оценка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эфф-ти</a:t>
            </a: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8.обеспеч-е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функц-я</a:t>
            </a:r>
            <a:r>
              <a:rPr lang="ru-RU" sz="32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системы </a:t>
            </a:r>
            <a:r>
              <a:rPr lang="ru-RU" sz="32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безоп-ти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74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395280" y="142852"/>
            <a:ext cx="8228880" cy="41998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/>
              <a:t/>
            </a:r>
            <a:br>
              <a:rPr/>
            </a:b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9</a:t>
            </a: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. профилактика, предупреждение и организация лечения реакций и осложнений в связи с трансфузией;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10. анализ обстоятельств и причин, приведших к развитию реакций и осложнений в связи с трансфузией;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11. оказание медпомощи при неотложных состояниях, вызванных трансфузией;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12. определение мед. показаний к использованию препаратов коррекции </a:t>
            </a:r>
            <a:r>
              <a:rPr lang="ru-RU" sz="18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пат-их</a:t>
            </a: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состояний (анемии, нарушения свертываемости крови) в качестве возможной альтернативы трансфузиям;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13. разработка комплекса мероприятий, направленных на минимизацию списания донорской крови и (или) ее компонентов по причине истечения срока годности;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14. консультирование врачей-специалистов по вопросам клинического использования донорской крови и (или) ее компонентов, применения </a:t>
            </a:r>
            <a:r>
              <a:rPr lang="ru-RU" sz="1800" b="0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кровосберегающих</a:t>
            </a: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методов и альтернативных методов лечения;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15. консультирование пациентов (их законных представителей) о необходимости трансфузий, возможных побочных эффектах и альтернативных методах лечения</a:t>
            </a:r>
            <a:r>
              <a:rPr lang="ru-RU" sz="18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76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95280" y="0"/>
            <a:ext cx="8228880" cy="434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/>
              <a:t/>
            </a:r>
            <a:br>
              <a:rPr/>
            </a:b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16</a:t>
            </a: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. организация получения информированного добровольного согласия на проведение трансфузии или отказа от трансфузии;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17. участие в организации санитарно-противоэпидемических (профилактических) мероприятий в целях предупреждения возникновения и распространения инфекционных заболеваний;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18.участие в работе экспертных комиссий;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19.ведение МД, в том числе в форме электронного документа;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20.использование медицинских информационных систем;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21.использование в работе персональных данных пациентов, а также сведений, составляющих врачебную тайну, в соответствии с законодательством РФ;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22.внедрение в клиническую практику современных научных знаний в области трансфузиологии;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23.предоставление отчетности по видам, формам, в сроки и в объеме, которые установлены уполномоченным федеральным органом исполнительной власти;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И иные функции, связанные с клиническим использованием крови и (или) ее компонентов в соответствии с законодательством РФ.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78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 dirty="0">
                <a:solidFill>
                  <a:schemeClr val="bg1"/>
                </a:solidFill>
                <a:latin typeface="Arial"/>
                <a:ea typeface="DejaVu Sans"/>
              </a:rPr>
              <a:t>Отделение трансфузиологии</a:t>
            </a:r>
            <a:endParaRPr lang="ru-RU" sz="4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000" b="0" strike="noStrike" spc="-1" dirty="0" smtClean="0">
              <a:solidFill>
                <a:schemeClr val="bg1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Кабинет </a:t>
            </a:r>
            <a:r>
              <a:rPr lang="ru-RU" sz="4000" b="0" strike="noStrike" spc="-1" dirty="0">
                <a:solidFill>
                  <a:schemeClr val="bg1"/>
                </a:solidFill>
                <a:latin typeface="Arial"/>
                <a:ea typeface="DejaVu Sans"/>
              </a:rPr>
              <a:t>экстракорпоральной </a:t>
            </a:r>
            <a:r>
              <a:rPr lang="ru-RU" sz="4000" b="0" strike="noStrike" spc="-1" dirty="0" err="1">
                <a:solidFill>
                  <a:schemeClr val="bg1"/>
                </a:solidFill>
                <a:latin typeface="Arial"/>
                <a:ea typeface="DejaVu Sans"/>
              </a:rPr>
              <a:t>гемокоррекции</a:t>
            </a:r>
            <a:endParaRPr lang="ru-RU" sz="4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95280" y="3357562"/>
            <a:ext cx="8228880" cy="9851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2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Приказ Министерства здравоохранения РФ от 20 октября 2020 г. N 1128н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 </a:t>
            </a:r>
            <a:r>
              <a:rPr lang="ru-RU" sz="2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"О порядке представления информации о реакциях и об осложнениях, возникших у реципиентов в связи с трансфузией (переливанием) донорской крови и (или) ее компонентов, в уполномоченный федеральный орган исполнительной власти, осуществляющий функции по организации деятельности службы крови"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pic>
        <p:nvPicPr>
          <p:cNvPr id="84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Руководители медицинских организаций, образовательных организаций, научных организаций, осуществляющих оказание медицинской помощи по профилю "трансфузиология", независимо от организационно-правовой формы и формы собственности, а также руководители организаций федеральных органов исполнительной власти, в которых федеральным законом предусмотрена военная и приравненная к ней служба (далее - медицинские организации), при выявлении реакции или осложнения, возникших у реципиента в связи с трансфузией (переливанием) донорской крови и (или) ее компонентов (далее - реакции и (или) осложнения у реципиентов), представляют извещение о реакциях и об осложнениях в срок </a:t>
            </a:r>
            <a:r>
              <a:rPr lang="ru-RU" sz="2000" b="1" u="sng" strike="noStrike" spc="-1" dirty="0">
                <a:solidFill>
                  <a:srgbClr val="FFFF00"/>
                </a:solidFill>
                <a:uFillTx/>
                <a:latin typeface="Arial"/>
                <a:ea typeface="Microsoft YaHei"/>
              </a:rPr>
              <a:t>не позднее трех рабочих дней с момента выявления реакции или осложнения в медицинскую организацию государственной системы здравоохранения, осуществившую заготовку, хранение донорской крови и (или) ее компонентов (далее - организации службы крови), после трансфузии (переливания) которых выявлена реакция или осложнение у реципиента.</a:t>
            </a:r>
            <a:endParaRPr lang="ru-RU" sz="20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86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Извещение о реакциях и (или) осложнениях заполняется должностным </a:t>
            </a:r>
            <a:r>
              <a:rPr lang="ru-RU" sz="1800" b="1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лицом, ответственным за учет реакций и (или) осложнений, назначаемым руководителем медицинской организации, при каждом случае возникших у реципиента реакций и (или) осложнений.</a:t>
            </a:r>
            <a:endParaRPr lang="ru-RU" sz="18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Извещение о реакциях и (или) осложнениях заполняется в двух экземплярах, один из которых остается в медицинской организации, а второй экземпляр направляется в организацию службы крови, осуществившую заготовку, хранение донорской крови и (или) ее компонентов, после трансфузии (переливания) которой выявлена реакция или осложнение у реципиента, для осуществления учета реакций и (или) осложнений у реципиентов.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88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506160" y="57240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FFFF00"/>
                </a:solidFill>
                <a:latin typeface="Arial"/>
                <a:ea typeface="Microsoft YaHei"/>
              </a:rPr>
              <a:t>Медицинская помощь по профилю «трансфузиология»: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CCECFF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Клиническое использование донорской крови и ее компонентов</a:t>
            </a:r>
            <a:endParaRPr lang="ru-RU" sz="24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CCECFF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Аутологичные трансфузии, в т.ч. кровосберегающие методы (реинфузия)</a:t>
            </a:r>
            <a:endParaRPr lang="ru-RU" sz="24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CCECFF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Экстракоропральная гемокоррекция и фотогемотерапия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</a:t>
            </a:r>
            <a:r>
              <a:rPr lang="ru-RU" sz="20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Организация службы крови, осуществившая заготовку, хранение донорской крови и (или) ее компонентов, после трансфузии (переливания) которой выявлена реакция или осложнение у реципиента, представляет информацию ФМБА путем внесения информации о реакциях и (или) осложнениях у реципиентов в единую базу данных по осуществлению мероприятий, связанных с обеспечением безопасности донорской крови и ее компонентов, развитием, организацией и пропагандой донорства крови и ее компонентов (далее - база данных донорства крови и ее компонентов), </a:t>
            </a:r>
            <a:r>
              <a:rPr lang="ru-RU" sz="2000" b="1" u="sng" strike="noStrike" spc="-1" dirty="0">
                <a:solidFill>
                  <a:srgbClr val="FFFF00"/>
                </a:solidFill>
                <a:uFillTx/>
                <a:latin typeface="Arial"/>
                <a:ea typeface="Microsoft YaHei"/>
              </a:rPr>
              <a:t>в срок не позднее пяти рабочих дней с момента выявления реакции и (или) осложнения.</a:t>
            </a:r>
            <a:endParaRPr lang="ru-RU" sz="20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Организация службы крови, осуществившая заготовку, хранение донорской крови и ее компонентов, в случае </a:t>
            </a:r>
            <a:r>
              <a:rPr lang="ru-RU" sz="1800" b="1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первичного выявления у реципиента маркеров ВИЧ-инфекции, гепатитов В, С в течение 120 к/дней после трансфузии дополнительно к информации, указанной в извещении о реакциях и (или) осложнениях, вносит в базу данных донорства крови и ее компонентов следующие сведения о проведенном лаб. исследовании образца донорской крови:</a:t>
            </a:r>
            <a:endParaRPr lang="ru-RU" sz="18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1) результаты лабораторного исследования образцов крови донора на маркеры </a:t>
            </a:r>
            <a:r>
              <a:rPr lang="ru-RU" sz="1800" b="1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ВИЧ-инфекциИ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, гепатитов В, С на момент </a:t>
            </a:r>
            <a:r>
              <a:rPr lang="ru-RU" sz="1800" b="1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донации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перелитых компонентов крови и последующих </a:t>
            </a:r>
            <a:r>
              <a:rPr lang="ru-RU" sz="1800" b="1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донациях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(в случае наличия);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2) наименование набора реагентов;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3) объем образца крови донора (из которого осуществлялось исследование);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4) способ проведения исследования (в </a:t>
            </a:r>
            <a:r>
              <a:rPr lang="ru-RU" sz="1800" b="1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инд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 постановке или в </a:t>
            </a:r>
            <a:r>
              <a:rPr lang="ru-RU" sz="1800" b="1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минипуле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);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5) количество образцов в </a:t>
            </a:r>
            <a:r>
              <a:rPr lang="ru-RU" sz="1800" b="1" strike="noStrike" spc="-1" dirty="0" err="1">
                <a:solidFill>
                  <a:srgbClr val="CCECFF"/>
                </a:solidFill>
                <a:latin typeface="Arial"/>
                <a:ea typeface="Microsoft YaHei"/>
              </a:rPr>
              <a:t>минипуле</a:t>
            </a:r>
            <a:r>
              <a:rPr lang="ru-RU" sz="1800" b="1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CCECFF"/>
                </a:solidFill>
                <a:latin typeface="Arial"/>
                <a:ea typeface="Microsoft YaHei"/>
                <a:cs typeface="Andalus" pitchFamily="18" charset="-78"/>
              </a:rPr>
              <a:t>БЛАГОДАРЮ ЗА ВНИМАНИЕ!</a:t>
            </a:r>
            <a:endParaRPr lang="ru-RU" sz="3600" b="0" strike="noStrike" spc="-1" dirty="0">
              <a:latin typeface="Arial"/>
              <a:cs typeface="Andalus" pitchFamily="18" charset="-78"/>
            </a:endParaRPr>
          </a:p>
        </p:txBody>
      </p:sp>
      <p:pic>
        <p:nvPicPr>
          <p:cNvPr id="94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251640" y="234900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 - Наличие лицензии. </a:t>
            </a:r>
            <a:endParaRPr lang="ru-RU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 - Может оказываться в условиях:</a:t>
            </a:r>
            <a:endParaRPr lang="ru-RU" sz="4800" b="0" strike="noStrike" spc="-1">
              <a:latin typeface="Arial"/>
            </a:endParaRPr>
          </a:p>
          <a:p>
            <a:pPr marL="685800" indent="-685080">
              <a:lnSpc>
                <a:spcPct val="100000"/>
              </a:lnSpc>
              <a:buClr>
                <a:srgbClr val="CCECFF"/>
              </a:buClr>
              <a:buFont typeface="StarSymbol"/>
              <a:buChar char="-"/>
            </a:pPr>
            <a:r>
              <a:rPr lang="ru-RU" sz="36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Дневной стационар</a:t>
            </a:r>
            <a:endParaRPr lang="ru-RU" sz="3600" b="0" strike="noStrike" spc="-1">
              <a:latin typeface="Arial"/>
            </a:endParaRPr>
          </a:p>
          <a:p>
            <a:pPr marL="685800" indent="-685080">
              <a:lnSpc>
                <a:spcPct val="100000"/>
              </a:lnSpc>
              <a:buClr>
                <a:srgbClr val="CCECFF"/>
              </a:buClr>
              <a:buFont typeface="StarSymbol"/>
              <a:buChar char="-"/>
            </a:pPr>
            <a:r>
              <a:rPr lang="ru-RU" sz="36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Стационарно </a:t>
            </a:r>
            <a:endParaRPr lang="ru-RU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>
              <a:latin typeface="Arial"/>
            </a:endParaRPr>
          </a:p>
          <a:p>
            <a:pPr marL="685800" indent="-685080">
              <a:lnSpc>
                <a:spcPct val="100000"/>
              </a:lnSpc>
              <a:buClr>
                <a:srgbClr val="CCECFF"/>
              </a:buClr>
              <a:buFont typeface="StarSymbol"/>
              <a:buChar char="-"/>
            </a:pPr>
            <a:r>
              <a:rPr lang="ru-RU" sz="36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В структурных подразделениях организаций, оказывающих помощь по специальности …</a:t>
            </a:r>
            <a:endParaRPr lang="ru-RU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(кроме неврологии и оториноларингологии)</a:t>
            </a:r>
            <a:r>
              <a:t/>
            </a:r>
            <a:br/>
            <a:endParaRPr lang="ru-RU" sz="3200" b="0" strike="noStrike" spc="-1">
              <a:latin typeface="Arial"/>
            </a:endParaRPr>
          </a:p>
        </p:txBody>
      </p:sp>
      <p:pic>
        <p:nvPicPr>
          <p:cNvPr id="53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FFFF00"/>
                </a:solidFill>
                <a:latin typeface="Arial"/>
                <a:ea typeface="Microsoft YaHei"/>
              </a:rPr>
              <a:t>Виды </a:t>
            </a: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медицинской помощи по профилю «трансфузиолоогия»:</a:t>
            </a:r>
            <a:endParaRPr lang="ru-RU" sz="2800" b="0" strike="noStrike" spc="-1">
              <a:latin typeface="Arial"/>
            </a:endParaRPr>
          </a:p>
          <a:p>
            <a:pPr marL="457200" indent="-456480" algn="ctr">
              <a:lnSpc>
                <a:spcPct val="100000"/>
              </a:lnSpc>
              <a:buClr>
                <a:srgbClr val="CCECFF"/>
              </a:buClr>
              <a:buFont typeface="StarSymbol"/>
              <a:buAutoNum type="arabicPeriod"/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Первичная специализированная медико-санитарная</a:t>
            </a:r>
            <a:endParaRPr lang="ru-RU" sz="2800" b="0" strike="noStrike" spc="-1">
              <a:latin typeface="Arial"/>
            </a:endParaRPr>
          </a:p>
          <a:p>
            <a:pPr marL="457200" indent="-456480" algn="ctr">
              <a:lnSpc>
                <a:spcPct val="100000"/>
              </a:lnSpc>
              <a:buClr>
                <a:srgbClr val="CCECFF"/>
              </a:buClr>
              <a:buFont typeface="StarSymbol"/>
              <a:buAutoNum type="arabicPeriod"/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Специализированная, в т.ч. высокотехнологичная.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FFFF00"/>
                </a:solidFill>
                <a:latin typeface="Arial"/>
                <a:ea typeface="Microsoft YaHei"/>
              </a:rPr>
              <a:t>Формы:</a:t>
            </a:r>
            <a:endParaRPr lang="ru-RU" sz="2800" b="0" strike="noStrike" spc="-1">
              <a:latin typeface="Arial"/>
            </a:endParaRPr>
          </a:p>
          <a:p>
            <a:pPr marL="343080" indent="-342360" algn="ctr">
              <a:lnSpc>
                <a:spcPct val="100000"/>
              </a:lnSpc>
              <a:buClr>
                <a:srgbClr val="CCECFF"/>
              </a:buClr>
              <a:buFont typeface="StarSymbol"/>
              <a:buChar char="-"/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Экстренная (состояния представляют угрозу жизни пациента)</a:t>
            </a:r>
            <a:endParaRPr lang="ru-RU" sz="2800" b="0" strike="noStrike" spc="-1">
              <a:latin typeface="Arial"/>
            </a:endParaRPr>
          </a:p>
          <a:p>
            <a:pPr marL="343080" indent="-342360" algn="ctr">
              <a:lnSpc>
                <a:spcPct val="100000"/>
              </a:lnSpc>
              <a:buClr>
                <a:srgbClr val="CCECFF"/>
              </a:buClr>
              <a:buFont typeface="StarSymbol"/>
              <a:buChar char="-"/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Неотложная (острые состояния без угрозы жизни)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   -    Плановая - ?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55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/>
              <a:t/>
            </a:r>
            <a:br>
              <a:rPr/>
            </a:br>
            <a:r>
              <a:rPr lang="ru-RU" sz="3600" dirty="0" smtClean="0">
                <a:solidFill>
                  <a:schemeClr val="bg1"/>
                </a:solidFill>
              </a:rPr>
              <a:t>- </a:t>
            </a:r>
            <a:r>
              <a:rPr lang="ru-RU" sz="36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показания </a:t>
            </a:r>
            <a:r>
              <a:rPr lang="ru-RU" sz="36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вносятся в МД</a:t>
            </a: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- трансфузию </a:t>
            </a: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назначает врач специалист …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4000" b="0" strike="noStrike" spc="-1" dirty="0" smtClean="0">
              <a:solidFill>
                <a:srgbClr val="CCECFF"/>
              </a:solidFill>
              <a:latin typeface="Arial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rgbClr val="FFFF00"/>
                </a:solidFill>
                <a:latin typeface="Arial"/>
                <a:ea typeface="Microsoft YaHei"/>
              </a:rPr>
              <a:t>(</a:t>
            </a:r>
            <a:r>
              <a:rPr lang="ru-RU" sz="4000" b="0" strike="noStrike" spc="-1" dirty="0">
                <a:solidFill>
                  <a:srgbClr val="FFFF00"/>
                </a:solidFill>
                <a:latin typeface="Arial"/>
                <a:ea typeface="Microsoft YaHei"/>
              </a:rPr>
              <a:t>кроме неврологии и оториноларингологии)</a:t>
            </a:r>
            <a:endParaRPr lang="ru-RU" sz="4000" b="0" strike="noStrike" spc="-1" dirty="0">
              <a:solidFill>
                <a:srgbClr val="FFFF00"/>
              </a:solidFill>
              <a:latin typeface="Arial"/>
            </a:endParaRPr>
          </a:p>
        </p:txBody>
      </p:sp>
      <p:pic>
        <p:nvPicPr>
          <p:cNvPr id="57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395280" y="220968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59" name="Table 2"/>
          <p:cNvGraphicFramePr/>
          <p:nvPr/>
        </p:nvGraphicFramePr>
        <p:xfrm>
          <a:off x="1523880" y="1397160"/>
          <a:ext cx="6095520" cy="428760"/>
        </p:xfrm>
        <a:graphic>
          <a:graphicData uri="http://schemas.openxmlformats.org/drawingml/2006/table">
            <a:tbl>
              <a:tblPr/>
              <a:tblGrid>
                <a:gridCol w="3047760"/>
                <a:gridCol w="3047760"/>
              </a:tblGrid>
              <a:tr h="428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le 3"/>
          <p:cNvGraphicFramePr/>
          <p:nvPr/>
        </p:nvGraphicFramePr>
        <p:xfrm>
          <a:off x="251640" y="332640"/>
          <a:ext cx="8784720" cy="5305560"/>
        </p:xfrm>
        <a:graphic>
          <a:graphicData uri="http://schemas.openxmlformats.org/drawingml/2006/table">
            <a:tbl>
              <a:tblPr/>
              <a:tblGrid>
                <a:gridCol w="4392360"/>
                <a:gridCol w="4392360"/>
              </a:tblGrid>
              <a:tr h="349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FFFF00"/>
                          </a:solidFill>
                          <a:latin typeface="Palatino Linotype"/>
                        </a:rPr>
                        <a:t>Врач, проводящий трансфузию</a:t>
                      </a:r>
                      <a:endParaRPr lang="ru-RU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 err="1">
                          <a:solidFill>
                            <a:srgbClr val="FFFF00"/>
                          </a:solidFill>
                          <a:latin typeface="Palatino Linotype"/>
                        </a:rPr>
                        <a:t>Врач-трансфузиолог</a:t>
                      </a:r>
                      <a:endParaRPr lang="ru-RU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102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Palatino Linotype"/>
                        </a:rPr>
                        <a:t>1. Подает заявку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Palatino Linotype"/>
                        </a:rPr>
                        <a:t>На основании показаний в заявке принимает решение об обоснованности трансфузии, вносит запись в ИБ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79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Palatino Linotype"/>
                        </a:rPr>
                        <a:t>2. Выполняет контрольные исследования  крови реципиента и донора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79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Palatino Linotype"/>
                        </a:rPr>
                        <a:t>3. Определяет необходимость предтрансфузионной подготовки, профилактики реакций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79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Palatino Linotype"/>
                        </a:rPr>
                        <a:t>4. Оформляет протокол трансфузии, вносит информацию о трансфузии в МД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395280" y="198900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 Методы экстракорпоральной гемокоррекции назначает врач-специалист …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(</a:t>
            </a:r>
            <a:r>
              <a:rPr lang="ru-RU" sz="4800" b="0" strike="noStrike" spc="-1">
                <a:solidFill>
                  <a:srgbClr val="FFFF00"/>
                </a:solidFill>
                <a:latin typeface="Arial"/>
                <a:ea typeface="Microsoft YaHei"/>
              </a:rPr>
              <a:t>кроме оториноларингологии</a:t>
            </a:r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)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Появляется неврология</a:t>
            </a:r>
            <a:endParaRPr lang="ru-RU" sz="4800" b="0" strike="noStrike" spc="-1">
              <a:latin typeface="Arial"/>
            </a:endParaRPr>
          </a:p>
        </p:txBody>
      </p:sp>
      <p:pic>
        <p:nvPicPr>
          <p:cNvPr id="62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198900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endParaRPr lang="ru-RU" sz="4800" b="0" strike="noStrike" spc="-1" dirty="0" smtClean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endParaRPr lang="ru-RU" sz="4800" spc="-1" dirty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 smtClean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endParaRPr lang="ru-RU" sz="4800" spc="-1" dirty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 smtClean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endParaRPr lang="ru-RU" sz="4800" spc="-1" dirty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 smtClean="0">
              <a:solidFill>
                <a:srgbClr val="CCECFF"/>
              </a:solid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sz="48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Методы</a:t>
            </a:r>
            <a:r>
              <a:rPr lang="ru-RU" sz="4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:</a:t>
            </a:r>
            <a:endParaRPr lang="ru-RU" sz="4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1.центрифужные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2.сорбционный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3.мембраны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4.преципитационные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5.электромагнитные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6.электрохимические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rgbClr val="CCECFF"/>
                </a:solidFill>
                <a:latin typeface="Arial"/>
                <a:ea typeface="Microsoft YaHei"/>
              </a:rPr>
              <a:t>7.фотохимические</a:t>
            </a: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	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8.иммуномагнитные. 		</a:t>
            </a:r>
            <a:r>
              <a:rPr lang="ru-RU" sz="4800" b="0" strike="noStrike" spc="-1" dirty="0">
                <a:solidFill>
                  <a:srgbClr val="CCECFF"/>
                </a:solidFill>
                <a:latin typeface="Arial"/>
                <a:ea typeface="Microsoft YaHei"/>
              </a:rPr>
              <a:t>								</a:t>
            </a:r>
            <a:endParaRPr lang="ru-RU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</p:txBody>
      </p:sp>
      <p:pic>
        <p:nvPicPr>
          <p:cNvPr id="64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395280" y="1989000"/>
            <a:ext cx="822888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ru-RU" sz="4800" b="0" strike="noStrike" spc="-1">
                <a:solidFill>
                  <a:srgbClr val="CCECFF"/>
                </a:solidFill>
                <a:latin typeface="Arial"/>
                <a:ea typeface="Microsoft YaHei"/>
              </a:rPr>
              <a:t>После назначения врачом-специалистом, трансфузиолог выполняет работы по применению методов экстракорпоральной гемокоррекции</a:t>
            </a:r>
            <a:endParaRPr lang="ru-RU" sz="4800" b="0" strike="noStrike" spc="-1">
              <a:latin typeface="Arial"/>
            </a:endParaRPr>
          </a:p>
        </p:txBody>
      </p:sp>
      <p:pic>
        <p:nvPicPr>
          <p:cNvPr id="66" name="Picture 2"/>
          <p:cNvPicPr/>
          <p:nvPr/>
        </p:nvPicPr>
        <p:blipFill>
          <a:blip r:embed="rId3"/>
          <a:stretch/>
        </p:blipFill>
        <p:spPr>
          <a:xfrm>
            <a:off x="7753320" y="6821640"/>
            <a:ext cx="3847320" cy="260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318</TotalTime>
  <Words>227</Words>
  <Application>LibreOffice/6.0.4.2$Windows_X86_64 LibreOffice_project/9b0d9b32d5dcda91d2f1a96dc04c645c450872bf</Application>
  <PresentationFormat>Экран (4:3)</PresentationFormat>
  <Paragraphs>246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ЭЛЬВИРОЧКА</cp:lastModifiedBy>
  <cp:revision>16</cp:revision>
  <dcterms:created xsi:type="dcterms:W3CDTF">2021-02-06T17:59:17Z</dcterms:created>
  <dcterms:modified xsi:type="dcterms:W3CDTF">2007-12-31T21:45:33Z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