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70" r:id="rId4"/>
    <p:sldId id="273" r:id="rId5"/>
    <p:sldId id="275" r:id="rId6"/>
    <p:sldId id="260" r:id="rId7"/>
    <p:sldId id="280" r:id="rId8"/>
    <p:sldId id="261" r:id="rId9"/>
    <p:sldId id="279" r:id="rId10"/>
    <p:sldId id="281" r:id="rId11"/>
    <p:sldId id="283" r:id="rId12"/>
    <p:sldId id="285" r:id="rId13"/>
    <p:sldId id="288" r:id="rId14"/>
    <p:sldId id="290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99"/>
    <a:srgbClr val="EAEAEA"/>
    <a:srgbClr val="CCFFCC"/>
    <a:srgbClr val="EBFED2"/>
    <a:srgbClr val="FEF1E6"/>
    <a:srgbClr val="F52E1F"/>
    <a:srgbClr val="9AFA1A"/>
    <a:srgbClr val="D2FED2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486" y="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1E70F-9F9E-4B41-82E1-E3A9F9473942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EE9BE-8A3C-43F4-B0B8-33A2F9EF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асочная картин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0935" y="0"/>
            <a:ext cx="9144000" cy="676875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66589" y="2492896"/>
            <a:ext cx="8568952" cy="128588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Алгоритм  иммуногематологических исследований </a:t>
            </a:r>
            <a:br>
              <a:rPr lang="ru-RU" sz="2800" b="1" dirty="0" smtClean="0"/>
            </a:br>
            <a:r>
              <a:rPr lang="ru-RU" sz="2800" b="1" dirty="0" smtClean="0"/>
              <a:t>и проведения проб на совместимость </a:t>
            </a:r>
            <a:br>
              <a:rPr lang="ru-RU" sz="2800" b="1" dirty="0" smtClean="0"/>
            </a:br>
            <a:r>
              <a:rPr lang="ru-RU" sz="2800" b="1" dirty="0" smtClean="0"/>
              <a:t>при трансфузии </a:t>
            </a:r>
            <a:r>
              <a:rPr lang="ru-RU" sz="2800" b="1" dirty="0" err="1" smtClean="0"/>
              <a:t>эритроцитарных</a:t>
            </a:r>
            <a:r>
              <a:rPr lang="ru-RU" sz="2800" b="1" dirty="0" smtClean="0"/>
              <a:t> сред</a:t>
            </a:r>
            <a:endParaRPr lang="ru-RU" sz="2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42976" y="4714884"/>
            <a:ext cx="7072362" cy="7143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Постановление правительства РФ от 22.06.2019 г. </a:t>
            </a:r>
            <a:r>
              <a:rPr lang="ru-RU" sz="2000" dirty="0" smtClean="0">
                <a:solidFill>
                  <a:srgbClr val="FFFF00"/>
                </a:solidFill>
              </a:rPr>
              <a:t>№ 797 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Приказ МЗ РФ № 1134 от 20.10.2020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76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857364"/>
            <a:ext cx="75724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целях профилактики реакций и осложнений в связи с трансфузией используются </a:t>
            </a:r>
            <a:r>
              <a:rPr lang="ru-RU" sz="3200" dirty="0" err="1" smtClean="0"/>
              <a:t>эритроцитсодержащие</a:t>
            </a:r>
            <a:r>
              <a:rPr lang="ru-RU" sz="3200" dirty="0" smtClean="0"/>
              <a:t> компоненты донорской крови, идентичные или совместимые по системе АВО, Резус- принадлежности и К  (п.83 Постановление 797)</a:t>
            </a:r>
            <a:endParaRPr lang="ru-RU" sz="3200" dirty="0" smtClean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4" y="285729"/>
          <a:ext cx="8358246" cy="642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39570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АВО принадлежность реципиента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 АВО принадлежность донора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Эритросод</a:t>
                      </a:r>
                      <a:r>
                        <a:rPr lang="ru-RU" sz="1600" dirty="0" smtClean="0"/>
                        <a:t> компонента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плазмы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Крио преципитат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Концентрата тромбоцитов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Концентрата тромбоцитов в добавочном </a:t>
                      </a:r>
                      <a:r>
                        <a:rPr lang="ru-RU" sz="1400" dirty="0" err="1" smtClean="0"/>
                        <a:t>р-ре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9382"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 А*, В*,</a:t>
                      </a:r>
                    </a:p>
                    <a:p>
                      <a:r>
                        <a:rPr lang="ru-RU" dirty="0" smtClean="0"/>
                        <a:t>     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 А, В,АВ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О,АВ*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О,А,В,АВ</a:t>
                      </a:r>
                      <a:endParaRPr lang="ru-RU" dirty="0"/>
                    </a:p>
                  </a:txBody>
                  <a:tcPr/>
                </a:tc>
              </a:tr>
              <a:tr h="1130368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</a:p>
                    <a:p>
                      <a:r>
                        <a:rPr lang="ru-RU" sz="1200" dirty="0" err="1" smtClean="0"/>
                        <a:t>Экстраагглютинины</a:t>
                      </a:r>
                      <a:r>
                        <a:rPr lang="ru-RU" sz="1200" dirty="0" smtClean="0"/>
                        <a:t> </a:t>
                      </a:r>
                    </a:p>
                    <a:p>
                      <a:r>
                        <a:rPr lang="ru-RU" sz="1200" baseline="0" dirty="0" smtClean="0"/>
                        <a:t>анти-А1 не </a:t>
                      </a:r>
                    </a:p>
                    <a:p>
                      <a:r>
                        <a:rPr lang="ru-RU" sz="1200" baseline="0" dirty="0" smtClean="0"/>
                        <a:t>выявляются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А,О,В,АВ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А,АВ*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О,А,В,АВ</a:t>
                      </a:r>
                      <a:endParaRPr lang="ru-RU" dirty="0"/>
                    </a:p>
                  </a:txBody>
                  <a:tcPr/>
                </a:tc>
              </a:tr>
              <a:tr h="753579">
                <a:tc>
                  <a:txBody>
                    <a:bodyPr/>
                    <a:lstStyle/>
                    <a:p>
                      <a:r>
                        <a:rPr lang="ru-RU" dirty="0" smtClean="0"/>
                        <a:t>А </a:t>
                      </a:r>
                      <a:r>
                        <a:rPr lang="ru-RU" sz="1200" dirty="0" smtClean="0"/>
                        <a:t>Выявляются </a:t>
                      </a:r>
                      <a:r>
                        <a:rPr lang="ru-RU" sz="1200" dirty="0" err="1" smtClean="0"/>
                        <a:t>экстрааггютинины</a:t>
                      </a:r>
                      <a:r>
                        <a:rPr lang="ru-RU" sz="1200" baseline="0" dirty="0" smtClean="0"/>
                        <a:t> анти а-А1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А,О,В,АВ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А,АВ*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О,А,В,АВ</a:t>
                      </a:r>
                      <a:endParaRPr lang="ru-RU" dirty="0"/>
                    </a:p>
                  </a:txBody>
                  <a:tcPr/>
                </a:tc>
              </a:tr>
              <a:tr h="581693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В,О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В,АВ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В,О,А,АВ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В,АВ*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О,А,В,АВ</a:t>
                      </a:r>
                      <a:endParaRPr lang="ru-RU" dirty="0"/>
                    </a:p>
                  </a:txBody>
                  <a:tcPr/>
                </a:tc>
              </a:tr>
              <a:tr h="596583">
                <a:tc>
                  <a:txBody>
                    <a:bodyPr/>
                    <a:lstStyle/>
                    <a:p>
                      <a:r>
                        <a:rPr lang="ru-RU" dirty="0" smtClean="0"/>
                        <a:t>АВ</a:t>
                      </a:r>
                    </a:p>
                    <a:p>
                      <a:r>
                        <a:rPr lang="ru-RU" sz="1400" dirty="0" smtClean="0"/>
                        <a:t>Без анти-А1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АВ,А,В,О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АВ, А,В,О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 А,В,АВ</a:t>
                      </a:r>
                      <a:endParaRPr lang="ru-RU" dirty="0"/>
                    </a:p>
                  </a:txBody>
                  <a:tcPr/>
                </a:tc>
              </a:tr>
              <a:tr h="1193167">
                <a:tc>
                  <a:txBody>
                    <a:bodyPr/>
                    <a:lstStyle/>
                    <a:p>
                      <a:r>
                        <a:rPr lang="ru-RU" dirty="0" smtClean="0"/>
                        <a:t>АВ  </a:t>
                      </a:r>
                    </a:p>
                    <a:p>
                      <a:r>
                        <a:rPr lang="ru-RU" sz="1400" dirty="0" err="1" smtClean="0"/>
                        <a:t>выявл</a:t>
                      </a:r>
                      <a:r>
                        <a:rPr lang="ru-RU" sz="1400" dirty="0" smtClean="0"/>
                        <a:t>. анти-А1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АВ,А,В,О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О,А,В,АВ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9" y="785798"/>
          <a:ext cx="7286676" cy="5887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1012713">
                <a:tc>
                  <a:txBody>
                    <a:bodyPr/>
                    <a:lstStyle/>
                    <a:p>
                      <a:r>
                        <a:rPr lang="ru-RU" dirty="0" smtClean="0"/>
                        <a:t>Антигены эритроцитов реципиента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Совместимый</a:t>
                      </a:r>
                      <a:r>
                        <a:rPr lang="ru-RU" baseline="0" dirty="0" smtClean="0"/>
                        <a:t> донор </a:t>
                      </a:r>
                      <a:r>
                        <a:rPr lang="ru-RU" baseline="0" dirty="0" err="1" smtClean="0"/>
                        <a:t>эритроцитсодержащего</a:t>
                      </a:r>
                      <a:r>
                        <a:rPr lang="ru-RU" baseline="0" dirty="0" smtClean="0"/>
                        <a:t> компонента крови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Допустимый донор </a:t>
                      </a:r>
                      <a:r>
                        <a:rPr lang="ru-RU" dirty="0" err="1" smtClean="0"/>
                        <a:t>эритроцитсодержащего</a:t>
                      </a:r>
                      <a:r>
                        <a:rPr lang="ru-RU" dirty="0" smtClean="0"/>
                        <a:t> компонента крови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ru-RU" dirty="0" smtClean="0"/>
                        <a:t>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Сс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СС, </a:t>
                      </a:r>
                      <a:r>
                        <a:rPr lang="ru-RU" dirty="0" err="1" smtClean="0"/>
                        <a:t>Сс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ru-RU" dirty="0" smtClean="0"/>
                        <a:t>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Ее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ru-RU" dirty="0" smtClean="0"/>
                        <a:t>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ru-RU" dirty="0" smtClean="0"/>
                        <a:t>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ЕЕ, </a:t>
                      </a:r>
                      <a:r>
                        <a:rPr lang="ru-RU" dirty="0" err="1" smtClean="0"/>
                        <a:t>Ее,ее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D,D-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Dweak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D, D-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Dparcial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-</a:t>
                      </a:r>
                      <a:endParaRPr lang="ru-RU" dirty="0"/>
                    </a:p>
                  </a:txBody>
                  <a:tcPr/>
                </a:tc>
              </a:tr>
              <a:tr h="487434"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Таблица 3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8362786"/>
              </p:ext>
            </p:extLst>
          </p:nvPr>
        </p:nvGraphicFramePr>
        <p:xfrm>
          <a:off x="251519" y="496417"/>
          <a:ext cx="8712970" cy="594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60"/>
                <a:gridCol w="290433"/>
                <a:gridCol w="1008871"/>
                <a:gridCol w="229287"/>
                <a:gridCol w="2522174"/>
                <a:gridCol w="458580"/>
                <a:gridCol w="1008870"/>
                <a:gridCol w="137571"/>
                <a:gridCol w="1605024"/>
              </a:tblGrid>
              <a:tr h="504056"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ПТО гемолитического типа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КДЛ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ЛПУ или ОСПК направляются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образцы крови после переливания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Определение прямого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антиглобулинового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теста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 реципиента в образцах, взятых до и после трансфузии (п. 30)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Определение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антител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у реципиента и их идентификацию,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фенотипирование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при необходимости крови реципиента (п. 30)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Определение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антител у донора, если переливался компонент крови, содержащий плазму (п. 30)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3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3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</a:rPr>
                        <a:t>Для уточнения причин гемолиза – определение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</a:rPr>
                        <a:t> антиэритроцитарных </a:t>
                      </a:r>
                      <a:r>
                        <a:rPr lang="ru-RU" sz="1700" b="0" baseline="0" dirty="0" err="1" smtClean="0">
                          <a:solidFill>
                            <a:schemeClr val="tx1"/>
                          </a:solidFill>
                        </a:rPr>
                        <a:t>аутоантител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700" b="0" baseline="0" dirty="0" err="1" smtClean="0">
                          <a:solidFill>
                            <a:schemeClr val="tx1"/>
                          </a:solidFill>
                        </a:rPr>
                        <a:t>холодовых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</a:rPr>
                        <a:t> антител, которые, в случае наличия у реципиента в высоком титре и при отсутствии выявленных причин ПТО гемолитического типа, учитываются в качестве причины гемолиза, не связанной с трансфузией несовместимых донорской крови или её компонентов (п. 30)</a:t>
                      </a:r>
                      <a:endParaRPr lang="ru-RU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572000" y="1052736"/>
            <a:ext cx="144016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F52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580384" y="2204864"/>
            <a:ext cx="144016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F52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rot="10800000">
            <a:off x="1763687" y="1772816"/>
            <a:ext cx="1224137" cy="648072"/>
          </a:xfrm>
          <a:prstGeom prst="bentUpArrow">
            <a:avLst>
              <a:gd name="adj1" fmla="val 11772"/>
              <a:gd name="adj2" fmla="val 12507"/>
              <a:gd name="adj3" fmla="val 25000"/>
            </a:avLst>
          </a:prstGeom>
          <a:solidFill>
            <a:srgbClr val="FF0000"/>
          </a:solidFill>
          <a:ln>
            <a:solidFill>
              <a:srgbClr val="F52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10800000" flipH="1">
            <a:off x="6228184" y="1773983"/>
            <a:ext cx="1368152" cy="648072"/>
          </a:xfrm>
          <a:prstGeom prst="bentUpArrow">
            <a:avLst>
              <a:gd name="adj1" fmla="val 11772"/>
              <a:gd name="adj2" fmla="val 12507"/>
              <a:gd name="adj3" fmla="val 25000"/>
            </a:avLst>
          </a:prstGeom>
          <a:solidFill>
            <a:srgbClr val="FF0000"/>
          </a:solidFill>
          <a:ln>
            <a:solidFill>
              <a:srgbClr val="F52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868144" y="2214254"/>
            <a:ext cx="144016" cy="2222858"/>
          </a:xfrm>
          <a:prstGeom prst="downArrow">
            <a:avLst/>
          </a:prstGeom>
          <a:solidFill>
            <a:srgbClr val="FF0000"/>
          </a:solidFill>
          <a:ln>
            <a:solidFill>
              <a:srgbClr val="F52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13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85926"/>
            <a:ext cx="8429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…</a:t>
            </a:r>
            <a:r>
              <a:rPr lang="ru-RU" sz="3600" dirty="0" smtClean="0"/>
              <a:t>в случае …врач, осуществляющий трансфузию, направляет образцы крови реципиента, использованные для проб на индивидуальную совместимость, единицу компонента донорской крови с остаточным объёмом не менее 5 мл, а также образец крови реципиента, взятой после трансфузии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57166"/>
            <a:ext cx="849694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/>
              <a:t>         П. 6, 7 - Медицинское обследование пациента, поступившего в медицинскую организацию, которому планируется выполнение трансфузий организуется в отделении врачом-</a:t>
            </a:r>
            <a:r>
              <a:rPr lang="ru-RU" sz="2000" dirty="0" err="1" smtClean="0"/>
              <a:t>трансфузиологом</a:t>
            </a:r>
            <a:r>
              <a:rPr lang="ru-RU" sz="2000" dirty="0" smtClean="0"/>
              <a:t>, лечащим врачом, либо дежурным врачом, которые прошли обучение по вопросам трансфузиологии, включает в себя:</a:t>
            </a:r>
          </a:p>
          <a:p>
            <a:pPr algn="just"/>
            <a:r>
              <a:rPr lang="ru-RU" sz="2000" b="1" dirty="0" smtClean="0"/>
              <a:t>         - сбор анамнеза,</a:t>
            </a:r>
          </a:p>
          <a:p>
            <a:pPr algn="just"/>
            <a:r>
              <a:rPr lang="ru-RU" sz="2000" dirty="0" smtClean="0"/>
              <a:t> включая оценку факторов риска возникновения ПТР и ПТО (повторные трансфузии донорской крови или компонентов, повторные беременности, ранее выявленные антитела, ПТР и ПТО</a:t>
            </a:r>
          </a:p>
          <a:p>
            <a:pPr algn="just"/>
            <a:r>
              <a:rPr lang="ru-RU" sz="2000" b="1" dirty="0" smtClean="0"/>
              <a:t>         - первичное определение группы крови АВО и резус-принадлежности</a:t>
            </a:r>
          </a:p>
          <a:p>
            <a:pPr algn="just"/>
            <a:r>
              <a:rPr lang="ru-RU" sz="2000" dirty="0" smtClean="0"/>
              <a:t> с внесением результатов в медицинскую документацию реципиента</a:t>
            </a:r>
          </a:p>
          <a:p>
            <a:pPr algn="just"/>
            <a:r>
              <a:rPr lang="ru-RU" sz="2000" b="1" dirty="0" smtClean="0"/>
              <a:t>         - направление образца крови реципиента в лаборатор</a:t>
            </a:r>
            <a:r>
              <a:rPr lang="ru-RU" sz="2000" dirty="0" smtClean="0"/>
              <a:t>ию для подтверждающего исследования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….пробирка с образцом крови маркируется с указанием даты, фамилии и инициалов реципиента, наименование отделения, АВО и резус – принадлежности реципиента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36987464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428596" y="-11775"/>
            <a:ext cx="835824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11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Исследование образцов крови реципиента организуется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лаборатории ЛПУ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включает в себя: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подтверждающее определение группы крови АВО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подтверждающее определение резус- принадлежности с использованием реагентов, содержащих анти-D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IgM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определение антигена К1 системы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Kell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(далее антиген К)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определение антигенов эритроцитов С, с, Е, е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лицам женского пола в возрасте до 18 лет и женщинам детородного возраста,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реципиентам, которым показаны повторные трансфузии реципиентам,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которых когда – либо выявлялись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аллоиммунные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антитела,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также реципиентам, у которых в анамнезе отмечены несовместимые трансфузии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скрининг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аллоиммунных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антител к антигенам эритроцитов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использованием панели стандартных эритроцитов, состоящей не менее, чем из 3 видов клеток,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типированных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антигенам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С,с,Е,е,К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Кидд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Даффи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Лютеран,М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Левис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Скрининг проводится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непрямом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антиглобулиновом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тесте!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5972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84492"/>
            <a:ext cx="885698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исследований крови при планировании трансфузии донорской крови и её компонентов</a:t>
            </a: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7901290"/>
              </p:ext>
            </p:extLst>
          </p:nvPr>
        </p:nvGraphicFramePr>
        <p:xfrm>
          <a:off x="107502" y="620688"/>
          <a:ext cx="8928993" cy="6183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8"/>
                <a:gridCol w="1080120"/>
                <a:gridCol w="576064"/>
                <a:gridCol w="1080120"/>
                <a:gridCol w="1152128"/>
                <a:gridCol w="792088"/>
                <a:gridCol w="486054"/>
                <a:gridCol w="486054"/>
                <a:gridCol w="486054"/>
                <a:gridCol w="486054"/>
                <a:gridCol w="1800199"/>
              </a:tblGrid>
              <a:tr h="13679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</a:t>
                      </a: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рия</a:t>
                      </a: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групповой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принадлежности крови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системе АВО 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резус-принадлежности крови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(антигена </a:t>
                      </a:r>
                      <a:r>
                        <a:rPr lang="en-US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антигена </a:t>
                      </a:r>
                      <a:r>
                        <a:rPr lang="en-US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</a:t>
                      </a:r>
                      <a:r>
                        <a:rPr lang="en-US" sz="9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Kell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антигенов системы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резус (лицам женского пола до </a:t>
                      </a:r>
                      <a:endParaRPr lang="ru-RU" sz="900" b="0" dirty="0" smtClean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 женщинам детородного возраста, </a:t>
                      </a: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реципиентам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 планировании </a:t>
                      </a: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повторных трансфузий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реципиентам </a:t>
                      </a: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а/</a:t>
                      </a:r>
                      <a:r>
                        <a:rPr lang="ru-RU" sz="9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эритр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антителами, реципиентам,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которых отмечены </a:t>
                      </a:r>
                      <a:r>
                        <a:rPr lang="ru-RU" sz="9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несовместимые </a:t>
                      </a:r>
                      <a:r>
                        <a:rPr lang="ru-RU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трансфузии в анамнезе</a:t>
                      </a:r>
                      <a:endParaRPr lang="ru-RU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антиэритроцитарных антител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247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Больные ЛПУ, беременные женщины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20" marR="483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Первичное плановое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Леча-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Простой метод: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цоликлоны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а-А, а-В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Анти-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904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Первичное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экстренное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(вне работы КДЛ)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Леча-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Перекрестный  метод: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эритроциты +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цоликлоны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а-А, а-В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Анти-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04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Повторное плановое,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венно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 переливанием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Леча-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Простой метод: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цоликлоны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а-А, а-В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</a:tr>
              <a:tr h="1955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Врач-лаб. КДЛ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Перекрестный метод: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эритроциты +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цоликлоны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а-А, а-В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Анти-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супер;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Беременным;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расхождении результатов в разных лабораториях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цоликлоном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IgG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желатиновым методом или НАГТ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непрямом а/г тесте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3-я образцами стандартных эритроцитов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типированных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антигенам С, с, Е, е,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Кидд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Даффи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Лютеран,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MNS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Левис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(после экстренного переливания -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предтрансфузионном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образце аналогичным методом в НАГТ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20" marR="48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86259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0572111"/>
              </p:ext>
            </p:extLst>
          </p:nvPr>
        </p:nvGraphicFramePr>
        <p:xfrm>
          <a:off x="179512" y="836712"/>
          <a:ext cx="8784977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3"/>
                <a:gridCol w="1137817"/>
                <a:gridCol w="662383"/>
                <a:gridCol w="1080120"/>
                <a:gridCol w="1152128"/>
                <a:gridCol w="792088"/>
                <a:gridCol w="504056"/>
                <a:gridCol w="504056"/>
                <a:gridCol w="504056"/>
                <a:gridCol w="504056"/>
                <a:gridCol w="1296144"/>
              </a:tblGrid>
              <a:tr h="16570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лиц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групповой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принадлежности крови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системе АВО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резус-принадлежности крови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(антигена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антигена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Kell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антигенов системы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резус (лицам женского пола до </a:t>
                      </a:r>
                      <a:endParaRPr lang="ru-RU" sz="9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 женщинам детородного возраста,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реципиентам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 планировании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повторных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трансфузий, реципиентам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а/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эритр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антителами, реципиентам,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которых отмечены несовместимые 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рансфузии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анамнезе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антиэритроцитарных антител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87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Доноры СПК, 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кабинетов 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переливания крови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перед </a:t>
                      </a:r>
                      <a:r>
                        <a:rPr lang="ru-RU" sz="12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кроводачей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рант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Простой метод: </a:t>
                      </a:r>
                      <a:r>
                        <a:rPr lang="ru-RU" sz="1200" b="1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цоликлоны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а-А, а-В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Анти-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1724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Окончательное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паспортизацией крови 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компонентов крови донора</a:t>
                      </a:r>
                      <a:endParaRPr lang="ru-RU" sz="11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Врач-лаб. КДЛ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СПК</a:t>
                      </a:r>
                      <a:endParaRPr lang="ru-RU" sz="11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Перекрестный метод: станд. эритроциты + цоликлоны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1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-А, а-В</a:t>
                      </a:r>
                      <a:endParaRPr lang="ru-RU" sz="11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Анти-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супер;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Всех </a:t>
                      </a:r>
                      <a:r>
                        <a:rPr lang="en-US" sz="11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-отрицательных – цоликлоном </a:t>
                      </a:r>
                      <a:endParaRPr lang="ru-RU" sz="1100" b="1" dirty="0" smtClean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IgG</a:t>
                      </a:r>
                      <a:r>
                        <a:rPr lang="ru-RU" sz="11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желатиновым методом или НАГТ</a:t>
                      </a:r>
                      <a:endParaRPr lang="ru-RU" sz="11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Непрямой пробой </a:t>
                      </a:r>
                      <a:r>
                        <a:rPr lang="ru-RU" sz="1200" b="1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Кумбса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3-я образцами клеток стандартных эритроцитов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05" marR="560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7517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0821172"/>
              </p:ext>
            </p:extLst>
          </p:nvPr>
        </p:nvGraphicFramePr>
        <p:xfrm>
          <a:off x="251520" y="1018023"/>
          <a:ext cx="8731180" cy="5449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603"/>
                <a:gridCol w="196799"/>
                <a:gridCol w="411804"/>
                <a:gridCol w="294964"/>
                <a:gridCol w="922242"/>
                <a:gridCol w="292874"/>
                <a:gridCol w="1870971"/>
                <a:gridCol w="366092"/>
                <a:gridCol w="508261"/>
                <a:gridCol w="610271"/>
                <a:gridCol w="216024"/>
                <a:gridCol w="2432275"/>
              </a:tblGrid>
              <a:tr h="340541">
                <a:tc gridSpan="5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Взрослые реципиенты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970">
                <a:tc gridSpan="5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36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cs typeface="Aharoni" panose="02010803020104030203" pitchFamily="2" charset="-79"/>
                        </a:rPr>
                        <a:t>Аллоантитела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антиэритроцитарные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не выявлены.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Скрининг отрицательный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( в НАГТ п. 11, приказ № 1134)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gridSpan="4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Если пациент относится к категории лиц, указанных в п. 11 приказа № 1134 (лица женского пола в возрасте до 18 лет и женщины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детородного возраста, кому показаны повторные трансфузии, у кого в анамнезе отмечены несовместимые трансфузии, у кого когда-либо выявлялись </a:t>
                      </a:r>
                      <a:r>
                        <a:rPr lang="ru-RU" sz="1300" baseline="0" dirty="0" err="1" smtClean="0">
                          <a:cs typeface="Aharoni" panose="02010803020104030203" pitchFamily="2" charset="-79"/>
                        </a:rPr>
                        <a:t>аллоиммунные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антитела), то переливание – с учётом фенотипа </a:t>
                      </a:r>
                      <a:r>
                        <a:rPr lang="ru-RU" sz="1300" baseline="0" dirty="0" err="1" smtClean="0">
                          <a:cs typeface="Aharoni" panose="02010803020104030203" pitchFamily="2" charset="-79"/>
                        </a:rPr>
                        <a:t>СсЕе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(п. 13)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cs typeface="Aharoni" panose="02010803020104030203" pitchFamily="2" charset="-79"/>
                        </a:rPr>
                        <a:t>Аллоантитела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антиэритроцитарные выявлены.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Скрининг положительный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( в НАГТ п. 11, приказ № 1134)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82245">
                <a:tc rowSpan="2" gridSpan="5">
                  <a:txBody>
                    <a:bodyPr/>
                    <a:lstStyle/>
                    <a:p>
                      <a:endParaRPr lang="ru-RU" sz="6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6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Идентификация антител и </a:t>
                      </a:r>
                      <a:r>
                        <a:rPr lang="ru-RU" sz="1300" dirty="0" err="1" smtClean="0">
                          <a:cs typeface="Aharoni" panose="02010803020104030203" pitchFamily="2" charset="-79"/>
                        </a:rPr>
                        <a:t>фенотипирование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при необходимости по системе Резус, </a:t>
                      </a:r>
                      <a:r>
                        <a:rPr lang="ru-RU" sz="1300" baseline="0" dirty="0" err="1" smtClean="0">
                          <a:cs typeface="Aharoni" panose="02010803020104030203" pitchFamily="2" charset="-79"/>
                        </a:rPr>
                        <a:t>Кидд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, </a:t>
                      </a:r>
                      <a:r>
                        <a:rPr lang="ru-RU" sz="1300" baseline="0" dirty="0" err="1" smtClean="0">
                          <a:cs typeface="Aharoni" panose="02010803020104030203" pitchFamily="2" charset="-79"/>
                        </a:rPr>
                        <a:t>Даффи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, Лютеран, </a:t>
                      </a:r>
                      <a:r>
                        <a:rPr lang="ru-RU" sz="1300" baseline="0" dirty="0" err="1" smtClean="0">
                          <a:cs typeface="Aharoni" panose="02010803020104030203" pitchFamily="2" charset="-79"/>
                        </a:rPr>
                        <a:t>Левис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и др. антигенов эритроцитов в соответствии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со специфичностью антител реципиента (п. 14)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3180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Совместимая по АВО,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Резус и </a:t>
                      </a:r>
                      <a:r>
                        <a:rPr lang="en-US" sz="1300" b="0" baseline="0" dirty="0" smtClean="0">
                          <a:latin typeface="Arial Rounded MT Bold" panose="020F0704030504030204" pitchFamily="34" charset="0"/>
                          <a:cs typeface="Aharoni" panose="02010803020104030203" pitchFamily="2" charset="-79"/>
                        </a:rPr>
                        <a:t>K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(п. 13 приказ № 1134)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07970">
                <a:tc rowSpan="2" gridSpan="5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Перед переливанием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97">
                <a:tc rowSpan="2" gridSpan="5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970">
                <a:tc gridSpan="5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361">
                <a:tc gridSpan="2">
                  <a:txBody>
                    <a:bodyPr/>
                    <a:lstStyle/>
                    <a:p>
                      <a:endParaRPr lang="ru-RU" sz="130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ru-RU" sz="1300" dirty="0" smtClean="0"/>
                        <a:t>Перепроверка АВО</a:t>
                      </a:r>
                      <a:r>
                        <a:rPr lang="ru-RU" sz="1300" baseline="0" dirty="0" smtClean="0"/>
                        <a:t> и Резус крови донора и реципиента + проба на совместимость на плоскости (п. 19 приказ № 1134)</a:t>
                      </a:r>
                      <a:endParaRPr lang="ru-RU" sz="13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245">
                <a:tc gridSpan="2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2245"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Биологическая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проба (п. 23 приказа № </a:t>
                      </a:r>
                      <a:r>
                        <a:rPr lang="en-US" sz="1300" baseline="0" dirty="0" smtClean="0">
                          <a:cs typeface="Aharoni" panose="02010803020104030203" pitchFamily="2" charset="-79"/>
                        </a:rPr>
                        <a:t>1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134)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Образец крови реципиента – на индивидуальный подбор </a:t>
                      </a:r>
                    </a:p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(в НАГТ) в КДЛ ЛПУ или ОСПК (п. 17 приказ № 1134 </a:t>
                      </a:r>
                    </a:p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не раньше, чем за 24 часа перед трансфузией) 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82245">
                <a:tc gridSpan="5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3331">
                <a:tc gridSpan="2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cs typeface="Aharoni" panose="02010803020104030203" pitchFamily="2" charset="-79"/>
                        </a:rPr>
                        <a:t>Образцы крови на пробы на совместимость</a:t>
                      </a:r>
                      <a:r>
                        <a:rPr lang="ru-RU" sz="1300" baseline="0" dirty="0" smtClean="0">
                          <a:cs typeface="Aharoni" panose="02010803020104030203" pitchFamily="2" charset="-79"/>
                        </a:rPr>
                        <a:t> и остатки трансфузионной среды хранить 48 часов в холодильнике при температуре +2 +6⁰С (п. 28)</a:t>
                      </a:r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1300" dirty="0">
                        <a:cs typeface="Aharoni" panose="02010803020104030203" pitchFamily="2" charset="-79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Стрелка углом вверх 4"/>
          <p:cNvSpPr/>
          <p:nvPr/>
        </p:nvSpPr>
        <p:spPr>
          <a:xfrm rot="10800000">
            <a:off x="1331639" y="1148162"/>
            <a:ext cx="1584176" cy="370680"/>
          </a:xfrm>
          <a:prstGeom prst="bent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углом вверх 5"/>
          <p:cNvSpPr/>
          <p:nvPr/>
        </p:nvSpPr>
        <p:spPr>
          <a:xfrm rot="10800000" flipH="1">
            <a:off x="6372200" y="1183682"/>
            <a:ext cx="1512168" cy="370680"/>
          </a:xfrm>
          <a:prstGeom prst="bent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234530" y="2708920"/>
            <a:ext cx="216024" cy="288032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730355" y="2710458"/>
            <a:ext cx="216024" cy="19734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2699792" y="1988840"/>
            <a:ext cx="216024" cy="216024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923928" y="3573016"/>
            <a:ext cx="216024" cy="14401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723162" y="4941168"/>
            <a:ext cx="216024" cy="19734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4218409"/>
            <a:ext cx="216024" cy="14401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923928" y="4941168"/>
            <a:ext cx="216024" cy="19734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923928" y="5517232"/>
            <a:ext cx="216024" cy="19734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5400000">
            <a:off x="1907705" y="3033519"/>
            <a:ext cx="432045" cy="1584176"/>
          </a:xfrm>
          <a:prstGeom prst="bent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 rot="10800000">
            <a:off x="5292080" y="3789042"/>
            <a:ext cx="936104" cy="269355"/>
          </a:xfrm>
          <a:prstGeom prst="strip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84168" y="4005065"/>
            <a:ext cx="144016" cy="17095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5714578"/>
            <a:ext cx="432048" cy="1626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2788245"/>
              </p:ext>
            </p:extLst>
          </p:nvPr>
        </p:nvGraphicFramePr>
        <p:xfrm>
          <a:off x="179512" y="116632"/>
          <a:ext cx="8640959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9"/>
              </a:tblGrid>
              <a:tr h="351779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Алгоритм иммунологических исследований и проведения проб </a:t>
                      </a:r>
                    </a:p>
                    <a:p>
                      <a:pPr algn="ctr"/>
                      <a:r>
                        <a:rPr lang="ru-RU" sz="17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совместимость при трансфузии </a:t>
                      </a:r>
                      <a:r>
                        <a:rPr lang="ru-RU" sz="17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эритроцитарных</a:t>
                      </a:r>
                      <a:r>
                        <a:rPr lang="ru-RU" sz="17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сред</a:t>
                      </a:r>
                      <a:endParaRPr lang="ru-RU" sz="17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285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Таблица 1 (1)</a:t>
                      </a:r>
                      <a:endParaRPr lang="ru-RU" sz="13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444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85728"/>
            <a:ext cx="9001156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П.86 постановление правительства РФ 797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…п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 выявлении у реципиента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аллоиммунных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антител осуществляется индивидуальный подбор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эритроцитарных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компонентов донорской крови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Индивидуальный подбор включает в себя проведение проб на индивидуальную совместимость крови реципиента и донора.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Наиболее рекомендуемой  является  комбинация двух проб – пробы на плоскости и непрямой пробы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Проба на совместимость,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выполняемая на плоскости при комнатной температуре,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имеет целью выявить у реципиента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групповые агглютинины системы АВО,MN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Lewis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др.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Проба на совместимость непрямым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антиглобулиновым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тестом предназначена для выявления у реципиента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неполных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групповых антител.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Индивидуальный подбор крови является предварительной процедурой. Перед переливанием врач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трансфузиолог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всё ещё раз должен перепроверить….  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выполнить пробу на совместимость на плоскости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3529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/>
              <a:t>Таблица 2</a:t>
            </a:r>
            <a:endParaRPr lang="ru-RU" sz="13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7017110"/>
              </p:ext>
            </p:extLst>
          </p:nvPr>
        </p:nvGraphicFramePr>
        <p:xfrm>
          <a:off x="323530" y="764704"/>
          <a:ext cx="8592109" cy="5654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049"/>
                <a:gridCol w="156261"/>
                <a:gridCol w="116840"/>
                <a:gridCol w="891272"/>
                <a:gridCol w="216024"/>
                <a:gridCol w="698162"/>
                <a:gridCol w="237942"/>
                <a:gridCol w="864096"/>
                <a:gridCol w="141947"/>
                <a:gridCol w="208280"/>
                <a:gridCol w="2409236"/>
              </a:tblGrid>
              <a:tr h="499974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Новорождённые реципиенты </a:t>
                      </a: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(1 месяц)</a:t>
                      </a:r>
                      <a:endParaRPr lang="ru-RU" sz="17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116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08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Прямая проба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Кумбса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- (ПАГТ)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отрицательная. Непрямая проба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</a:rPr>
                        <a:t>Кумбса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– отрицательная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Прямая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проба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</a:rPr>
                        <a:t>Кумбса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- (ПАГТ) положительная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</a:tr>
              <a:tr h="369116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Переливание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739">
                <a:tc>
                  <a:txBody>
                    <a:bodyPr/>
                    <a:lstStyle/>
                    <a:p>
                      <a:endParaRPr lang="ru-RU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554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Переливание по индивидуальному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подбору (в НАГТ). Постановление № 797 п. 87. Анализ – с сывороткой крови ребёнка и сывороткой крови матери. Если у матери и ребёнка разные группы крови по системе АВО, то – эритроциты выбирают совместимые с сывороткой ребёнка и с учётом специфичности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</a:rPr>
                        <a:t>аллоиммунных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антител, выявленных у матери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Переливание аналогично 1 столбцу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(Пробы у реципиента берут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не раньше 24 часов до переливания)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739">
                <a:tc gridSpan="5">
                  <a:txBody>
                    <a:bodyPr/>
                    <a:lstStyle/>
                    <a:p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620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Перед переливанием –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перепроверка группы крови АВО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и Резус донора и реципиента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(п. 11)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Перед </a:t>
                      </a:r>
                      <a:r>
                        <a:rPr lang="ru-RU" sz="1300" smtClean="0">
                          <a:solidFill>
                            <a:schemeClr val="tx1"/>
                          </a:solidFill>
                        </a:rPr>
                        <a:t>переливанием </a:t>
                      </a:r>
                    </a:p>
                    <a:p>
                      <a:pPr algn="ctr"/>
                      <a:r>
                        <a:rPr lang="ru-RU" sz="130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300" baseline="0" smtClean="0">
                          <a:solidFill>
                            <a:schemeClr val="tx1"/>
                          </a:solidFill>
                        </a:rPr>
                        <a:t> перепроверка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группы крови </a:t>
                      </a:r>
                      <a:r>
                        <a:rPr lang="ru-RU" sz="1300" baseline="0" smtClean="0">
                          <a:solidFill>
                            <a:schemeClr val="tx1"/>
                          </a:solidFill>
                        </a:rPr>
                        <a:t>АВО </a:t>
                      </a:r>
                    </a:p>
                    <a:p>
                      <a:pPr algn="ctr"/>
                      <a:r>
                        <a:rPr lang="ru-RU" sz="1300" baseline="0" smtClean="0">
                          <a:solidFill>
                            <a:schemeClr val="tx1"/>
                          </a:solidFill>
                        </a:rPr>
                        <a:t>и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Резус донора и </a:t>
                      </a:r>
                      <a:r>
                        <a:rPr lang="ru-RU" sz="1300" baseline="0" smtClean="0">
                          <a:solidFill>
                            <a:schemeClr val="tx1"/>
                          </a:solidFill>
                        </a:rPr>
                        <a:t>реципиента </a:t>
                      </a:r>
                      <a:r>
                        <a:rPr lang="ru-RU" sz="1300" b="1" baseline="0" smtClean="0">
                          <a:solidFill>
                            <a:schemeClr val="tx1"/>
                          </a:solidFill>
                        </a:rPr>
                        <a:t>+ </a:t>
                      </a:r>
                    </a:p>
                    <a:p>
                      <a:pPr algn="ctr"/>
                      <a:r>
                        <a:rPr lang="ru-RU" sz="1400" b="1" baseline="0" smtClean="0">
                          <a:solidFill>
                            <a:srgbClr val="FF0000"/>
                          </a:solidFill>
                        </a:rPr>
                        <a:t>проба на 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совместимость на плоскости</a:t>
                      </a:r>
                      <a:r>
                        <a:rPr lang="ru-RU" sz="13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(п. 19)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980"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116"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Биологическая</a:t>
                      </a:r>
                      <a:r>
                        <a:rPr lang="ru-RU" sz="1300" baseline="0" dirty="0" smtClean="0"/>
                        <a:t> проба (п. 23)</a:t>
                      </a:r>
                      <a:endParaRPr lang="ru-RU" sz="13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углом вверх 5"/>
          <p:cNvSpPr/>
          <p:nvPr/>
        </p:nvSpPr>
        <p:spPr>
          <a:xfrm rot="10800000">
            <a:off x="1562944" y="980728"/>
            <a:ext cx="1640904" cy="720080"/>
          </a:xfrm>
          <a:prstGeom prst="bentUpArrow">
            <a:avLst>
              <a:gd name="adj1" fmla="val 13756"/>
              <a:gd name="adj2" fmla="val 20040"/>
              <a:gd name="adj3" fmla="val 26653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rot="10800000" flipH="1">
            <a:off x="6351029" y="980727"/>
            <a:ext cx="1389323" cy="720081"/>
          </a:xfrm>
          <a:prstGeom prst="bentUpArrow">
            <a:avLst>
              <a:gd name="adj1" fmla="val 13426"/>
              <a:gd name="adj2" fmla="val 21693"/>
              <a:gd name="adj3" fmla="val 23347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547664" y="2492896"/>
            <a:ext cx="280492" cy="504056"/>
          </a:xfrm>
          <a:prstGeom prst="downArrow">
            <a:avLst>
              <a:gd name="adj1" fmla="val 50000"/>
              <a:gd name="adj2" fmla="val 46604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476703" y="2492896"/>
            <a:ext cx="288032" cy="504056"/>
          </a:xfrm>
          <a:prstGeom prst="downArrow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470076" y="2671614"/>
            <a:ext cx="720080" cy="288032"/>
          </a:xfrm>
          <a:prstGeom prst="straightConnector1">
            <a:avLst/>
          </a:prstGeom>
          <a:ln w="76200">
            <a:solidFill>
              <a:srgbClr val="FF99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51029" y="2674504"/>
            <a:ext cx="864096" cy="288032"/>
          </a:xfrm>
          <a:prstGeom prst="straightConnector1">
            <a:avLst/>
          </a:prstGeom>
          <a:ln w="76200">
            <a:solidFill>
              <a:srgbClr val="FF99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1547664" y="4586783"/>
            <a:ext cx="288032" cy="144016"/>
          </a:xfrm>
          <a:prstGeom prst="downArrow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459216" y="4586783"/>
            <a:ext cx="288032" cy="144016"/>
          </a:xfrm>
          <a:prstGeom prst="downArrow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rot="5400000">
            <a:off x="2040961" y="5311967"/>
            <a:ext cx="597582" cy="1440160"/>
          </a:xfrm>
          <a:prstGeom prst="bentUpArrow">
            <a:avLst>
              <a:gd name="adj1" fmla="val 21693"/>
              <a:gd name="adj2" fmla="val 17552"/>
              <a:gd name="adj3" fmla="val 2996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5400000" flipV="1">
            <a:off x="6638367" y="5377079"/>
            <a:ext cx="597582" cy="1332148"/>
          </a:xfrm>
          <a:prstGeom prst="bentUpArrow">
            <a:avLst>
              <a:gd name="adj1" fmla="val 21693"/>
              <a:gd name="adj2" fmla="val 21276"/>
              <a:gd name="adj3" fmla="val 2996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1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animClr clrSpc="rgb" dir="cw">
                                      <p:cBhvr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2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4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AFA1A"/>
                                      </p:to>
                                    </p:animClr>
                                    <p:set>
                                      <p:cBhvr>
                                        <p:cTn id="4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4962076" cy="4575856"/>
        </p:xfrm>
        <a:graphic>
          <a:graphicData uri="http://schemas.openxmlformats.org/drawingml/2006/table">
            <a:tbl>
              <a:tblPr/>
              <a:tblGrid>
                <a:gridCol w="2480780"/>
                <a:gridCol w="2481296"/>
              </a:tblGrid>
              <a:tr h="99952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</a:t>
                      </a:r>
                      <a:endParaRPr lang="ru-RU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Переливание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компонентов крови </a:t>
                      </a:r>
                    </a:p>
                  </a:txBody>
                  <a:tcPr marL="55615" marR="55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3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СЗП           Тромбоциты            Гранулоциты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5" marR="55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Криопреципитата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5" marR="55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4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                             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Перед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переливанием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определяют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группу крови АВО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у взрослого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реципиента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Проба на совместимость на  плоскости не проводится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(п.20)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5" marR="55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9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Проведение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биологической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пробы</a:t>
                      </a:r>
                    </a:p>
                  </a:txBody>
                  <a:tcPr marL="55615" marR="55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_________________________</a:t>
                      </a:r>
                      <a:endParaRPr lang="ru-RU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5" marR="55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90975" y="440055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762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81450" y="443865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571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1622</Words>
  <Application>Microsoft Office PowerPoint</Application>
  <PresentationFormat>Экран (4:3)</PresentationFormat>
  <Paragraphs>339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Алгоритм  иммуногематологических исследований  и проведения проб на совместимость  при трансфузии эритроцитарных сред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иммуногематологических исследований и проведения проб на совместимость при трансфузии эритроцитарных сред</dc:title>
  <dc:creator>User</dc:creator>
  <cp:lastModifiedBy>User</cp:lastModifiedBy>
  <cp:revision>115</cp:revision>
  <cp:lastPrinted>2021-02-03T12:06:34Z</cp:lastPrinted>
  <dcterms:created xsi:type="dcterms:W3CDTF">2021-02-02T05:39:10Z</dcterms:created>
  <dcterms:modified xsi:type="dcterms:W3CDTF">2021-02-19T06:04:36Z</dcterms:modified>
</cp:coreProperties>
</file>